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7" r:id="rId2"/>
    <p:sldId id="264" r:id="rId3"/>
    <p:sldId id="280" r:id="rId4"/>
    <p:sldId id="299" r:id="rId5"/>
    <p:sldId id="300" r:id="rId6"/>
    <p:sldId id="271" r:id="rId7"/>
    <p:sldId id="282" r:id="rId8"/>
    <p:sldId id="303" r:id="rId9"/>
    <p:sldId id="304" r:id="rId10"/>
    <p:sldId id="305" r:id="rId11"/>
    <p:sldId id="285" r:id="rId12"/>
    <p:sldId id="287" r:id="rId13"/>
    <p:sldId id="276" r:id="rId14"/>
    <p:sldId id="312" r:id="rId15"/>
    <p:sldId id="283" r:id="rId16"/>
    <p:sldId id="314" r:id="rId17"/>
    <p:sldId id="313" r:id="rId18"/>
    <p:sldId id="278" r:id="rId19"/>
    <p:sldId id="315" r:id="rId20"/>
    <p:sldId id="286" r:id="rId21"/>
    <p:sldId id="269" r:id="rId22"/>
    <p:sldId id="302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306" r:id="rId35"/>
    <p:sldId id="307" r:id="rId36"/>
    <p:sldId id="308" r:id="rId37"/>
    <p:sldId id="309" r:id="rId38"/>
    <p:sldId id="310" r:id="rId39"/>
    <p:sldId id="265" r:id="rId40"/>
    <p:sldId id="260" r:id="rId41"/>
    <p:sldId id="279" r:id="rId42"/>
    <p:sldId id="281" r:id="rId4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595" autoAdjust="0"/>
  </p:normalViewPr>
  <p:slideViewPr>
    <p:cSldViewPr>
      <p:cViewPr>
        <p:scale>
          <a:sx n="80" d="100"/>
          <a:sy n="80" d="100"/>
        </p:scale>
        <p:origin x="-78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B5669-BBE4-4BF3-B589-DF64CCFA01F4}" type="datetimeFigureOut">
              <a:rPr lang="fr-FR" smtClean="0"/>
              <a:pPr/>
              <a:t>11/01/2026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7D94E-419A-4D40-8D0F-977BB80D384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975760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7D94E-419A-4D40-8D0F-977BB80D3840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Espace réservé du texte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fr-F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7D94E-419A-4D40-8D0F-977BB80D3840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542692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fr-FR" dirty="0" smtClean="0"/>
              <a:t>Cliquez pour modifier le style du titre</a:t>
            </a:r>
            <a:endParaRPr kumimoji="0" lang="en-US" dirty="0"/>
          </a:p>
        </p:txBody>
      </p:sp>
      <p:sp>
        <p:nvSpPr>
          <p:cNvPr id="22" name="Sous-titr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909DF5-6933-40BB-889E-36D89613D15A}" type="datetimeFigureOut">
              <a:rPr lang="fr-FR" smtClean="0"/>
              <a:pPr/>
              <a:t>11/01/2026</a:t>
            </a:fld>
            <a:endParaRPr lang="fr-FR"/>
          </a:p>
        </p:txBody>
      </p:sp>
      <p:sp>
        <p:nvSpPr>
          <p:cNvPr id="20" name="Espace réservé du pied de pag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847EFB-4832-4000-9D5F-4014CC560AD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lips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909DF5-6933-40BB-889E-36D89613D15A}" type="datetimeFigureOut">
              <a:rPr lang="fr-FR" smtClean="0"/>
              <a:pPr/>
              <a:t>11/01/2026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847EFB-4832-4000-9D5F-4014CC560AD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909DF5-6933-40BB-889E-36D89613D15A}" type="datetimeFigureOut">
              <a:rPr lang="fr-FR" smtClean="0"/>
              <a:pPr/>
              <a:t>11/01/2026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847EFB-4832-4000-9D5F-4014CC560AD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909DF5-6933-40BB-889E-36D89613D15A}" type="datetimeFigureOut">
              <a:rPr lang="fr-FR" smtClean="0"/>
              <a:pPr/>
              <a:t>11/01/2026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847EFB-4832-4000-9D5F-4014CC560AD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909DF5-6933-40BB-889E-36D89613D15A}" type="datetimeFigureOut">
              <a:rPr lang="fr-FR" smtClean="0"/>
              <a:pPr/>
              <a:t>11/01/2026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847EFB-4832-4000-9D5F-4014CC560AD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lips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lips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909DF5-6933-40BB-889E-36D89613D15A}" type="datetimeFigureOut">
              <a:rPr lang="fr-FR" smtClean="0"/>
              <a:pPr/>
              <a:t>11/01/2026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847EFB-4832-4000-9D5F-4014CC560AD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909DF5-6933-40BB-889E-36D89613D15A}" type="datetimeFigureOut">
              <a:rPr lang="fr-FR" smtClean="0"/>
              <a:pPr/>
              <a:t>11/01/2026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847EFB-4832-4000-9D5F-4014CC560AD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909DF5-6933-40BB-889E-36D89613D15A}" type="datetimeFigureOut">
              <a:rPr lang="fr-FR" smtClean="0"/>
              <a:pPr/>
              <a:t>11/01/2026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847EFB-4832-4000-9D5F-4014CC560AD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909DF5-6933-40BB-889E-36D89613D15A}" type="datetimeFigureOut">
              <a:rPr lang="fr-FR" smtClean="0"/>
              <a:pPr/>
              <a:t>11/01/2026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847EFB-4832-4000-9D5F-4014CC560AD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909DF5-6933-40BB-889E-36D89613D15A}" type="datetimeFigureOut">
              <a:rPr lang="fr-FR" smtClean="0"/>
              <a:pPr/>
              <a:t>11/01/2026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847EFB-4832-4000-9D5F-4014CC560AD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909DF5-6933-40BB-889E-36D89613D15A}" type="datetimeFigureOut">
              <a:rPr lang="fr-FR" smtClean="0"/>
              <a:pPr/>
              <a:t>11/01/2026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847EFB-4832-4000-9D5F-4014CC560AD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9" name="Organigramme : Processu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Organigramme : Processu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teurs 6"/>
          <p:cNvSpPr/>
          <p:nvPr userDrawn="1"/>
        </p:nvSpPr>
        <p:spPr>
          <a:xfrm>
            <a:off x="-815927" y="-81947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lipse 7"/>
          <p:cNvSpPr/>
          <p:nvPr userDrawn="1"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Bouée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Espace réservé du titre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fr-FR" dirty="0" smtClean="0"/>
              <a:t>Cliquez pour modifier le style du titre</a:t>
            </a:r>
            <a:endParaRPr kumimoji="0" lang="en-US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fr-FR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dirty="0" smtClean="0"/>
              <a:t>Deuxième niveau</a:t>
            </a:r>
          </a:p>
          <a:p>
            <a:pPr lvl="2" eaLnBrk="1" latinLnBrk="0" hangingPunct="1"/>
            <a:r>
              <a:rPr kumimoji="0" lang="fr-FR" dirty="0" smtClean="0"/>
              <a:t>Troisième niveau</a:t>
            </a:r>
          </a:p>
          <a:p>
            <a:pPr lvl="3" eaLnBrk="1" latinLnBrk="0" hangingPunct="1"/>
            <a:r>
              <a:rPr kumimoji="0" lang="fr-FR" dirty="0" smtClean="0"/>
              <a:t>Quatrième niveau</a:t>
            </a:r>
          </a:p>
          <a:p>
            <a:pPr lvl="4" eaLnBrk="1" latinLnBrk="0" hangingPunct="1"/>
            <a:r>
              <a:rPr kumimoji="0" lang="fr-FR" dirty="0" smtClean="0"/>
              <a:t>Cinquième niveau</a:t>
            </a:r>
            <a:endParaRPr kumimoji="0" lang="en-US" dirty="0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31909DF5-6933-40BB-889E-36D89613D15A}" type="datetimeFigureOut">
              <a:rPr lang="fr-FR" smtClean="0"/>
              <a:pPr/>
              <a:t>11/01/2026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fr-FR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847EFB-4832-4000-9D5F-4014CC560AD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accent4">
              <a:lumMod val="50000"/>
            </a:schemeClr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290" name="AutoShape 2" descr="https://s2.qwant.com/thumbr/474x267/4/3/d63799e5570b2a5bcaec07a0a082861cb186339694f5abd9d2eeb7c0d2c0b3/th.jpg?u=https%3A%2F%2Ftse.mm.bing.net%2Fth%3Fid%3DOIP.rbnKMnt9NZw-PT4fhIpT5QHaEL%26pid%3DApi&amp;q=0&amp;b=1&amp;p=0&amp;a=0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4" name="Image 13" descr="Amicale 1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07504" y="6131942"/>
            <a:ext cx="1043147" cy="6094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F:\Users\Peres\Documents\Amicale%20Seniors%20Chassieu\AG2025\Gregory%20Porter%20Liquid%20Spirit%20Claptone%20Remix.wav" TargetMode="External"/><Relationship Id="rId1" Type="http://schemas.openxmlformats.org/officeDocument/2006/relationships/audio" Target="file:///F:\Users\Peres\Documents\Amicale%20Seniors%20Chassieu\AG2024\Gregory%20Porter%20Liquid%20Spirit%20Claptone%20Remix.mp3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Amicale 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1" y="1412776"/>
            <a:ext cx="9144000" cy="5262563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0" y="355303"/>
            <a:ext cx="9144000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solidFill>
                  <a:srgbClr val="002060"/>
                </a:solidFill>
                <a:latin typeface="Cambria" pitchFamily="18" charset="0"/>
              </a:rPr>
              <a:t>ASSEMBLEE  ANNUELLE 2025</a:t>
            </a:r>
            <a:endParaRPr lang="fr-FR" sz="4400" b="1" dirty="0">
              <a:solidFill>
                <a:srgbClr val="002060"/>
              </a:solidFill>
              <a:latin typeface="Cambria" pitchFamily="18" charset="0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0" y="1124744"/>
            <a:ext cx="9144000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96968298"/>
              </p:ext>
            </p:extLst>
          </p:nvPr>
        </p:nvGraphicFramePr>
        <p:xfrm>
          <a:off x="1187625" y="404663"/>
          <a:ext cx="7776862" cy="5675358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</a:tblPr>
              <a:tblGrid>
                <a:gridCol w="4035165"/>
                <a:gridCol w="883129"/>
                <a:gridCol w="1024402"/>
                <a:gridCol w="880400"/>
                <a:gridCol w="953766"/>
              </a:tblGrid>
              <a:tr h="1104063">
                <a:tc gridSpan="5">
                  <a:txBody>
                    <a:bodyPr/>
                    <a:lstStyle/>
                    <a:p>
                      <a:pPr algn="ctr" fontAlgn="b"/>
                      <a:endParaRPr lang="fr-FR" sz="2400" b="1" i="0" u="none" strike="noStrike" dirty="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Arial"/>
                      </a:endParaRPr>
                    </a:p>
                    <a:p>
                      <a:pPr algn="ctr" fontAlgn="b"/>
                      <a:r>
                        <a:rPr lang="fr-FR" sz="2400" b="1" i="0" u="none" strike="noStrike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/>
                        </a:rPr>
                        <a:t>BUDGET </a:t>
                      </a:r>
                      <a:r>
                        <a:rPr lang="fr-FR" sz="2400" b="1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/>
                        </a:rPr>
                        <a:t>PREVISIONNEL </a:t>
                      </a:r>
                      <a:r>
                        <a:rPr lang="fr-FR" sz="2400" b="1" i="0" u="none" strike="noStrike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/>
                        </a:rPr>
                        <a:t>2026 vs 2025</a:t>
                      </a:r>
                    </a:p>
                    <a:p>
                      <a:pPr algn="ctr" fontAlgn="b"/>
                      <a:endParaRPr lang="fr-FR" sz="24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61348"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/>
                        </a:rPr>
                        <a:t>DEPENSES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/>
                        </a:rPr>
                        <a:t>RECETTES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5273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/>
                        </a:rPr>
                        <a:t>Objet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2026</a:t>
                      </a:r>
                      <a:endParaRPr lang="fr-FR" sz="1600" b="1" i="0" u="none" strike="noStrike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2025</a:t>
                      </a:r>
                      <a:endParaRPr lang="fr-FR" sz="1600" b="1" i="0" u="none" strike="noStrike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2026</a:t>
                      </a:r>
                      <a:endParaRPr lang="fr-FR" sz="1600" b="1" i="0" u="none" strike="noStrike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 dirty="0" smtClean="0">
                          <a:solidFill>
                            <a:srgbClr val="FFFFFF"/>
                          </a:solidFill>
                          <a:latin typeface="Arial"/>
                        </a:rPr>
                        <a:t>2025</a:t>
                      </a:r>
                      <a:endParaRPr lang="fr-FR" sz="1600" b="1" i="0" u="none" strike="noStrike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5273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COTISATIONS ADHERENTS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4 </a:t>
                      </a:r>
                      <a:r>
                        <a:rPr lang="fr-FR" sz="16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725,00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4 </a:t>
                      </a:r>
                      <a:r>
                        <a:rPr lang="fr-FR" sz="16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480,00</a:t>
                      </a:r>
                      <a:endParaRPr lang="fr-FR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5273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SOLDE VOYAGE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500,00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16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443,60</a:t>
                      </a:r>
                      <a:endParaRPr lang="fr-FR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5273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INTERETS DE PLACEMENT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150,00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299,66</a:t>
                      </a:r>
                      <a:endParaRPr lang="fr-FR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5273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FOURNITURE DE BUREAU + INFORMATIQUE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1</a:t>
                      </a:r>
                      <a:r>
                        <a:rPr lang="fr-FR" sz="16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00,00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89,28</a:t>
                      </a:r>
                      <a:endParaRPr lang="fr-FR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16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5273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INFORMATIQUE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250,00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227,22</a:t>
                      </a:r>
                      <a:endParaRPr lang="fr-FR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FR" sz="16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5273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FRAIS BANCAIRE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7</a:t>
                      </a:r>
                      <a:r>
                        <a:rPr lang="fr-FR" sz="16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0,00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66,24</a:t>
                      </a:r>
                      <a:endParaRPr lang="fr-FR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16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5273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PARTICIPATION SORTIE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500,00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0,00</a:t>
                      </a:r>
                      <a:endParaRPr lang="fr-FR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16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5273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RECEPTIONS </a:t>
                      </a:r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ASSEMBLEE</a:t>
                      </a: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ANNUELLE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900,00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878,80</a:t>
                      </a:r>
                      <a:endParaRPr lang="fr-FR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16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5273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LOTS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1600,00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1532,16</a:t>
                      </a:r>
                      <a:endParaRPr lang="fr-FR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16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5273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HIVERNALES/ESTIVALES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6</a:t>
                      </a:r>
                      <a:r>
                        <a:rPr lang="fr-FR" sz="16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00,00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539,86</a:t>
                      </a:r>
                      <a:endParaRPr lang="fr-FR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16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5273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VALLEE DU </a:t>
                      </a:r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RHONE 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400,00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1344,91</a:t>
                      </a:r>
                      <a:endParaRPr lang="fr-FR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16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1 320,00</a:t>
                      </a:r>
                      <a:r>
                        <a:rPr lang="fr-FR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5273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ASGRA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1300,00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1767,60</a:t>
                      </a:r>
                      <a:endParaRPr lang="fr-FR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1200,00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1880,00</a:t>
                      </a:r>
                      <a:endParaRPr lang="fr-FR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5273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POURBOIRES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16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5273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HABILLEMENT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4400,00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1600" b="0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3300,00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16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5273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RESULTA</a:t>
                      </a:r>
                      <a:r>
                        <a:rPr lang="fr-FR" sz="14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EXERCICE N -1 REPORTE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16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1345,00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5273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10720,00</a:t>
                      </a:r>
                      <a:endParaRPr lang="fr-FR" sz="16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6546,07</a:t>
                      </a:r>
                      <a:endParaRPr lang="fr-FR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10720,00</a:t>
                      </a:r>
                      <a:endParaRPr lang="fr-FR" sz="16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6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</a:rPr>
                        <a:t>8423,26</a:t>
                      </a:r>
                      <a:endParaRPr lang="fr-FR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8063880" y="648866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chemeClr val="accent3">
                    <a:lumMod val="75000"/>
                  </a:schemeClr>
                </a:solidFill>
              </a:rPr>
              <a:t>Christian</a:t>
            </a:r>
            <a:endParaRPr lang="fr-FR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Espace réservé de la date 46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</p:spPr>
        <p:txBody>
          <a:bodyPr/>
          <a:lstStyle/>
          <a:p>
            <a:r>
              <a:rPr lang="fr-FR" smtClean="0"/>
              <a:t>28/11/2024</a:t>
            </a:r>
            <a:endParaRPr lang="fr-FR"/>
          </a:p>
        </p:txBody>
      </p:sp>
      <p:pic>
        <p:nvPicPr>
          <p:cNvPr id="22529" name="Picture 1" descr="F:\Users\Peres\Documents\Amicale Seniors Chassieu\Bureau\Bureau 2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7812360" y="6488668"/>
            <a:ext cx="133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chemeClr val="accent3">
                    <a:lumMod val="75000"/>
                  </a:schemeClr>
                </a:solidFill>
              </a:rPr>
              <a:t>Christian</a:t>
            </a:r>
            <a:endParaRPr lang="fr-FR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351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608" y="0"/>
            <a:ext cx="7498080" cy="1143000"/>
          </a:xfrm>
        </p:spPr>
        <p:txBody>
          <a:bodyPr/>
          <a:lstStyle/>
          <a:p>
            <a:r>
              <a:rPr lang="fr-FR" dirty="0" smtClean="0">
                <a:solidFill>
                  <a:schemeClr val="accent4">
                    <a:lumMod val="75000"/>
                  </a:schemeClr>
                </a:solidFill>
              </a:rPr>
              <a:t>Nouvel outil de Gestion</a:t>
            </a:r>
            <a:endParaRPr lang="fr-FR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b="1" dirty="0" err="1" smtClean="0">
                <a:solidFill>
                  <a:srgbClr val="002060"/>
                </a:solidFill>
              </a:rPr>
              <a:t>HelloAsso</a:t>
            </a:r>
            <a:r>
              <a:rPr lang="fr-FR" b="1" dirty="0" smtClean="0">
                <a:solidFill>
                  <a:srgbClr val="002060"/>
                </a:solidFill>
              </a:rPr>
              <a:t> : </a:t>
            </a:r>
            <a:r>
              <a:rPr lang="fr-FR" sz="2000" dirty="0" smtClean="0">
                <a:solidFill>
                  <a:srgbClr val="002060"/>
                </a:solidFill>
                <a:latin typeface="Bookman Old Style" pitchFamily="18" charset="0"/>
              </a:rPr>
              <a:t>Une plateforme d’aide aux Associations</a:t>
            </a:r>
          </a:p>
          <a:p>
            <a:pPr>
              <a:buNone/>
            </a:pPr>
            <a:endParaRPr lang="fr-FR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Inscription ou Achat à distance</a:t>
            </a:r>
          </a:p>
          <a:p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Informations recueillies sécurisées et fiables</a:t>
            </a:r>
          </a:p>
          <a:p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Paiement par carte de crédit</a:t>
            </a:r>
          </a:p>
          <a:p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Gestion des inscriptions simplifiée</a:t>
            </a:r>
          </a:p>
          <a:p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…..</a:t>
            </a:r>
            <a:endParaRPr lang="fr-FR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fr-FR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063880" y="648866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chemeClr val="accent3">
                    <a:lumMod val="75000"/>
                  </a:schemeClr>
                </a:solidFill>
              </a:rPr>
              <a:t>Paul</a:t>
            </a:r>
            <a:endParaRPr lang="fr-FR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5616" y="-99392"/>
            <a:ext cx="5800688" cy="1143000"/>
          </a:xfrm>
        </p:spPr>
        <p:txBody>
          <a:bodyPr/>
          <a:lstStyle/>
          <a:p>
            <a:r>
              <a:rPr lang="fr-FR" dirty="0" smtClean="0">
                <a:solidFill>
                  <a:schemeClr val="accent4">
                    <a:lumMod val="75000"/>
                  </a:schemeClr>
                </a:solidFill>
              </a:rPr>
              <a:t>LUNDIS DE L’AMITIE</a:t>
            </a:r>
            <a:endParaRPr lang="fr-FR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95736" y="1052736"/>
            <a:ext cx="5688632" cy="9361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fr-FR" sz="1400" u="sng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Pour rappel, le principe de ces rencontres est d’essayer (!) de :</a:t>
            </a:r>
          </a:p>
          <a:p>
            <a:pPr algn="ctr">
              <a:buNone/>
            </a:pPr>
            <a:endParaRPr lang="fr-FR" sz="1400" u="sng" dirty="0" smtClean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33400" indent="-177800">
              <a:buFont typeface="Arial" pitchFamily="34" charset="0"/>
              <a:buChar char="•"/>
            </a:pPr>
            <a:r>
              <a:rPr lang="fr-FR" sz="1400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Mixer au mieux les équipes en fonction du niveau de jeu</a:t>
            </a:r>
          </a:p>
          <a:p>
            <a:pPr marL="533400" indent="-177800">
              <a:buFont typeface="Arial" pitchFamily="34" charset="0"/>
              <a:buChar char="•"/>
            </a:pPr>
            <a:r>
              <a:rPr lang="fr-FR" sz="1400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Ne pas jouer 2 fois de suite avec la même personne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31640" y="2276872"/>
            <a:ext cx="7498080" cy="417646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fr-FR" sz="14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Bilan 2025</a:t>
            </a:r>
          </a:p>
          <a:p>
            <a:r>
              <a:rPr lang="fr-FR" sz="1400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123 adhérents ont joué au moins une fois </a:t>
            </a:r>
          </a:p>
          <a:p>
            <a:r>
              <a:rPr lang="fr-FR" sz="1400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Une moyenne de </a:t>
            </a:r>
            <a:r>
              <a:rPr lang="fr-FR" sz="14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56 Joueurs </a:t>
            </a:r>
            <a:r>
              <a:rPr lang="fr-FR" sz="1400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par rencontre</a:t>
            </a:r>
          </a:p>
          <a:p>
            <a:pPr>
              <a:buNone/>
            </a:pPr>
            <a:r>
              <a:rPr lang="fr-FR" sz="14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Pour  2026</a:t>
            </a:r>
          </a:p>
          <a:p>
            <a:r>
              <a:rPr lang="fr-FR" sz="1400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10 dates ont été fixées  </a:t>
            </a:r>
          </a:p>
          <a:p>
            <a:r>
              <a:rPr lang="fr-FR" sz="1400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Pas de lundis de l’Amitié en Juillet et Août, remplacées par une journée « animation »</a:t>
            </a:r>
          </a:p>
          <a:p>
            <a:r>
              <a:rPr lang="fr-FR" sz="1400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Comme en 2025, le rendez-vous est à </a:t>
            </a:r>
            <a:r>
              <a:rPr lang="fr-FR" sz="14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8h30</a:t>
            </a:r>
            <a:r>
              <a:rPr lang="fr-FR" sz="1400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pour un départ à 9h, sauf en cas de canicule. </a:t>
            </a:r>
            <a:r>
              <a:rPr lang="fr-FR" sz="14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Merci à chacun car vous êtes présents très tôt.</a:t>
            </a:r>
            <a:r>
              <a:rPr lang="fr-FR" sz="1400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fr-FR" sz="1400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  </a:t>
            </a:r>
            <a:r>
              <a:rPr lang="fr-FR" sz="14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8h45</a:t>
            </a:r>
            <a:r>
              <a:rPr lang="fr-FR" sz="1400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sans nouvelle, les équipes sont reformées. </a:t>
            </a:r>
          </a:p>
          <a:p>
            <a:pPr>
              <a:buNone/>
            </a:pPr>
            <a:endParaRPr lang="fr-FR" sz="1400" b="1" dirty="0" smtClean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fr-FR" sz="14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INSCRIPTION : </a:t>
            </a:r>
            <a:r>
              <a:rPr lang="fr-FR" sz="1400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sur le tableau ou par internet </a:t>
            </a:r>
            <a:r>
              <a:rPr lang="fr-FR" sz="1400" u="sng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avant le vendredi précédent la rencontre</a:t>
            </a:r>
          </a:p>
          <a:p>
            <a:pPr>
              <a:buNone/>
            </a:pPr>
            <a:r>
              <a:rPr lang="fr-FR" sz="14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DÉFECTION :  </a:t>
            </a:r>
            <a:r>
              <a:rPr lang="fr-FR" sz="1400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Nous remercions tous ceux qui nous préviennent de plus en plus tôt ou qui viennent le lundi matin pour nous informer</a:t>
            </a:r>
          </a:p>
          <a:p>
            <a:pPr>
              <a:buNone/>
            </a:pPr>
            <a:r>
              <a:rPr lang="fr-FR" sz="14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RESTAURANT : </a:t>
            </a:r>
            <a:r>
              <a:rPr lang="fr-FR" sz="1400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pour le travail du personnel, évitez de vous décommander le matin de la rencontre </a:t>
            </a:r>
            <a:r>
              <a:rPr lang="fr-FR" sz="14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!</a:t>
            </a:r>
            <a:endParaRPr lang="fr-FR" sz="1400" dirty="0" smtClean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063880" y="648866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chemeClr val="accent3">
                    <a:lumMod val="75000"/>
                  </a:schemeClr>
                </a:solidFill>
              </a:rPr>
              <a:t>Andrée</a:t>
            </a:r>
            <a:endParaRPr lang="fr-FR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2843808" y="4941168"/>
            <a:ext cx="4320480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fr-FR" b="1" dirty="0" smtClean="0">
                <a:ln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HIVERNALES/ESTIVALES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42500" lnSpcReduction="20000"/>
          </a:bodyPr>
          <a:lstStyle/>
          <a:p>
            <a:pPr algn="ctr">
              <a:buNone/>
            </a:pP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Accès aux compétitions : </a:t>
            </a:r>
            <a:endParaRPr lang="fr-FR" b="1" dirty="0" smtClean="0">
              <a:solidFill>
                <a:schemeClr val="accent4">
                  <a:lumMod val="75000"/>
                </a:schemeClr>
              </a:solidFill>
              <a:latin typeface="Bookman Old Style" pitchFamily="18" charset="0"/>
            </a:endParaRPr>
          </a:p>
          <a:p>
            <a:pPr algn="ctr">
              <a:buNone/>
            </a:pPr>
            <a:endParaRPr lang="fr-FR" b="1" dirty="0">
              <a:solidFill>
                <a:schemeClr val="accent4">
                  <a:lumMod val="75000"/>
                </a:schemeClr>
              </a:solidFill>
              <a:latin typeface="Bookman Old Style" pitchFamily="18" charset="0"/>
            </a:endParaRPr>
          </a:p>
          <a:p>
            <a:pPr>
              <a:lnSpc>
                <a:spcPct val="120000"/>
              </a:lnSpc>
            </a:pPr>
            <a:r>
              <a:rPr lang="fr-FR" dirty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Adhésion à l'amicale et à l'AS</a:t>
            </a:r>
          </a:p>
          <a:p>
            <a:pPr>
              <a:lnSpc>
                <a:spcPct val="120000"/>
              </a:lnSpc>
            </a:pPr>
            <a:r>
              <a:rPr lang="fr-FR" dirty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Inscription via ISP </a:t>
            </a:r>
          </a:p>
          <a:p>
            <a:pPr>
              <a:lnSpc>
                <a:spcPct val="120000"/>
              </a:lnSpc>
            </a:pPr>
            <a:r>
              <a:rPr lang="fr-FR" dirty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  <a:sym typeface="+mn-ea"/>
              </a:rPr>
              <a:t>Porter la tenue du Club (</a:t>
            </a:r>
            <a:r>
              <a:rPr lang="fr-FR" b="1" dirty="0">
                <a:solidFill>
                  <a:srgbClr val="FF0000"/>
                </a:solidFill>
                <a:latin typeface="Bookman Old Style" pitchFamily="18" charset="0"/>
                <a:sym typeface="+mn-ea"/>
              </a:rPr>
              <a:t>Rouge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  <a:sym typeface="+mn-ea"/>
              </a:rPr>
              <a:t> et </a:t>
            </a:r>
            <a:r>
              <a:rPr lang="fr-FR" b="1" dirty="0">
                <a:solidFill>
                  <a:schemeClr val="bg1"/>
                </a:solidFill>
                <a:latin typeface="Bookman Old Style" pitchFamily="18" charset="0"/>
                <a:sym typeface="+mn-ea"/>
              </a:rPr>
              <a:t>Noir</a:t>
            </a:r>
            <a:r>
              <a:rPr lang="fr-FR" dirty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  <a:sym typeface="+mn-ea"/>
              </a:rPr>
              <a:t>)</a:t>
            </a:r>
            <a:endParaRPr lang="fr-FR" dirty="0">
              <a:solidFill>
                <a:schemeClr val="accent4">
                  <a:lumMod val="75000"/>
                </a:schemeClr>
              </a:solidFill>
              <a:latin typeface="Bookman Old Style" pitchFamily="18" charset="0"/>
            </a:endParaRPr>
          </a:p>
          <a:p>
            <a:pPr>
              <a:lnSpc>
                <a:spcPct val="120000"/>
              </a:lnSpc>
            </a:pPr>
            <a:r>
              <a:rPr lang="fr-FR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Hivernales </a:t>
            </a:r>
            <a:r>
              <a:rPr lang="fr-FR" dirty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: 6 Clubs engagés La Sorelle, Mionnay, Le Gouverneur, Le Clou, Le Beaujolais, Chassieu</a:t>
            </a:r>
          </a:p>
          <a:p>
            <a:pPr>
              <a:lnSpc>
                <a:spcPct val="120000"/>
              </a:lnSpc>
            </a:pPr>
            <a:r>
              <a:rPr lang="fr-FR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Estivales </a:t>
            </a:r>
            <a:r>
              <a:rPr lang="fr-FR" dirty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: 7 Clubs engagés </a:t>
            </a:r>
            <a:r>
              <a:rPr lang="fr-FR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(La </a:t>
            </a:r>
            <a:r>
              <a:rPr lang="fr-FR" dirty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C</a:t>
            </a:r>
            <a:r>
              <a:rPr lang="fr-FR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ommanderie </a:t>
            </a:r>
            <a:r>
              <a:rPr lang="fr-FR" dirty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en </a:t>
            </a:r>
            <a:r>
              <a:rPr lang="fr-FR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plus)</a:t>
            </a:r>
            <a:endParaRPr lang="fr-FR" dirty="0">
              <a:solidFill>
                <a:schemeClr val="accent4">
                  <a:lumMod val="75000"/>
                </a:schemeClr>
              </a:solidFill>
              <a:latin typeface="Bookman Old Style" pitchFamily="18" charset="0"/>
            </a:endParaRPr>
          </a:p>
          <a:p>
            <a:pPr>
              <a:lnSpc>
                <a:spcPct val="120000"/>
              </a:lnSpc>
            </a:pPr>
            <a:r>
              <a:rPr lang="fr-FR" dirty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Nombre de joueurs inscrits : 14 en hiver, 12 en été (en équipe de 2 pour les scramble, 4BMB et shamble sauf compétition individuelle) + liste d'attente suivant quota 84 et sur décision du président des Estivales/Hivernales</a:t>
            </a:r>
          </a:p>
          <a:p>
            <a:pPr>
              <a:lnSpc>
                <a:spcPct val="120000"/>
              </a:lnSpc>
            </a:pPr>
            <a:r>
              <a:rPr lang="fr-FR" dirty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Index ramené à 26 pour les Hommes et 30 pour les femmes</a:t>
            </a:r>
          </a:p>
          <a:p>
            <a:pPr>
              <a:lnSpc>
                <a:spcPct val="120000"/>
              </a:lnSpc>
            </a:pPr>
            <a:r>
              <a:rPr lang="fr-FR" dirty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Les compétitions se terminent par un repas avec ses partenaires de jeu</a:t>
            </a:r>
          </a:p>
          <a:p>
            <a:pPr>
              <a:lnSpc>
                <a:spcPct val="120000"/>
              </a:lnSpc>
            </a:pPr>
            <a:r>
              <a:rPr lang="fr-FR" dirty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Pour viser une place sur le podium, les </a:t>
            </a:r>
            <a:r>
              <a:rPr lang="fr-FR" dirty="0" smtClean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équipes </a:t>
            </a:r>
            <a:r>
              <a:rPr lang="fr-FR" dirty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engagées doivent assurer 2 BRUT et 2 NET</a:t>
            </a:r>
          </a:p>
          <a:p>
            <a:pPr>
              <a:lnSpc>
                <a:spcPct val="120000"/>
              </a:lnSpc>
            </a:pPr>
            <a:r>
              <a:rPr lang="fr-FR" dirty="0">
                <a:solidFill>
                  <a:schemeClr val="accent4">
                    <a:lumMod val="75000"/>
                  </a:schemeClr>
                </a:solidFill>
                <a:latin typeface="Bookman Old Style" pitchFamily="18" charset="0"/>
              </a:rPr>
              <a:t>Site de référence : ESTIVER où vous pouvez consulter les départs et les résultats des compétitions</a:t>
            </a:r>
          </a:p>
          <a:p>
            <a:pPr marL="82550" indent="0">
              <a:lnSpc>
                <a:spcPct val="120000"/>
              </a:lnSpc>
              <a:buNone/>
            </a:pPr>
            <a:endParaRPr lang="fr-FR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063880" y="648866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chemeClr val="accent3">
                    <a:lumMod val="75000"/>
                  </a:schemeClr>
                </a:solidFill>
              </a:rPr>
              <a:t>Martine</a:t>
            </a:r>
            <a:endParaRPr lang="fr-FR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31640" y="1340768"/>
            <a:ext cx="7498080" cy="511256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fr-FR" sz="24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RESULTATS 2025</a:t>
            </a:r>
            <a:endParaRPr lang="fr-FR" sz="2400" dirty="0" smtClean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24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Hivernales, Chassieu 2ème par équipe.</a:t>
            </a:r>
          </a:p>
          <a:p>
            <a:r>
              <a:rPr lang="fr-FR" sz="24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Estivale 5ème par équipe,  </a:t>
            </a:r>
          </a:p>
          <a:p>
            <a:pPr lvl="1"/>
            <a:r>
              <a:rPr lang="fr-FR" sz="18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 Chassieu</a:t>
            </a:r>
          </a:p>
          <a:p>
            <a:pPr lvl="2"/>
            <a:r>
              <a:rPr lang="fr-FR" sz="16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Brut</a:t>
            </a:r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DELAMER Maurice 2ème, COQUERET Jean François 3ème </a:t>
            </a:r>
          </a:p>
          <a:p>
            <a:pPr lvl="2"/>
            <a:r>
              <a:rPr lang="fr-FR" sz="16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Net</a:t>
            </a:r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VALLE Thierry  3ème</a:t>
            </a:r>
            <a:r>
              <a:rPr lang="fr-FR" sz="14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1"/>
            <a:r>
              <a:rPr lang="fr-FR" sz="18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Au Gouverneur </a:t>
            </a:r>
            <a:r>
              <a:rPr lang="fr-FR" sz="16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Net </a:t>
            </a:r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CERQUA Dominique et Maryline 2ème</a:t>
            </a:r>
            <a:endParaRPr lang="fr-FR" sz="1400" dirty="0" smtClean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fr-FR" sz="18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fr-FR" sz="1800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Mionnay</a:t>
            </a:r>
            <a:r>
              <a:rPr lang="fr-FR" sz="18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6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Brut </a:t>
            </a:r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NOWICKI Elvis et BOTTIER Annie, 2ème</a:t>
            </a:r>
          </a:p>
          <a:p>
            <a:pPr lvl="1"/>
            <a:endParaRPr lang="fr-FR" sz="1800" dirty="0" smtClean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95250" indent="-12700">
              <a:buNone/>
            </a:pPr>
            <a:r>
              <a:rPr lang="fr-FR" sz="24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 classement général reflète </a:t>
            </a:r>
            <a:r>
              <a:rPr lang="fr-FR" sz="24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 manque de compétiteurs de Chassieu</a:t>
            </a:r>
            <a:r>
              <a:rPr lang="fr-FR" sz="24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face aux autres clubs qui présentent des équipes de 12 à 14 joueurs.</a:t>
            </a:r>
          </a:p>
          <a:p>
            <a:endParaRPr lang="fr-FR" sz="2400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115616" y="44624"/>
            <a:ext cx="7498080" cy="1143000"/>
          </a:xfrm>
        </p:spPr>
        <p:txBody>
          <a:bodyPr anchor="ctr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fr-FR" b="1" dirty="0" smtClean="0">
                <a:ln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HIVERNALES/ESTIVALES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452320" y="6453336"/>
            <a:ext cx="169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chemeClr val="accent3">
                    <a:lumMod val="75000"/>
                  </a:schemeClr>
                </a:solidFill>
              </a:rPr>
              <a:t>Martine</a:t>
            </a:r>
            <a:endParaRPr lang="fr-FR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192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7452320" y="6453336"/>
            <a:ext cx="169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chemeClr val="accent3">
                    <a:lumMod val="75000"/>
                  </a:schemeClr>
                </a:solidFill>
              </a:rPr>
              <a:t>Martine</a:t>
            </a:r>
            <a:endParaRPr lang="fr-FR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" name="Zone de texte 1"/>
          <p:cNvSpPr txBox="1"/>
          <p:nvPr/>
        </p:nvSpPr>
        <p:spPr>
          <a:xfrm>
            <a:off x="1187624" y="980728"/>
            <a:ext cx="7709535" cy="53285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r-FR" altLang="en-US" sz="200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Mêmes </a:t>
            </a:r>
            <a:r>
              <a:rPr lang="fr-FR" altLang="en-US" sz="200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conditions d’accès que les </a:t>
            </a:r>
            <a:r>
              <a:rPr lang="fr-FR" altLang="en-US" sz="200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Hivernales/Estivales</a:t>
            </a:r>
          </a:p>
          <a:p>
            <a:endParaRPr lang="fr-FR" altLang="en-US" sz="200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fr-FR" altLang="en-US" sz="200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Compétitions </a:t>
            </a:r>
            <a:r>
              <a:rPr lang="fr-FR" altLang="en-US" sz="200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individuelles en </a:t>
            </a:r>
            <a:r>
              <a:rPr lang="fr-FR" altLang="en-US" sz="200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Stableford</a:t>
            </a:r>
            <a:endParaRPr lang="fr-FR" altLang="en-US" sz="200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fr-FR" altLang="en-US" sz="200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L’index </a:t>
            </a:r>
            <a:r>
              <a:rPr lang="fr-FR" altLang="en-US" sz="200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est ramené à </a:t>
            </a:r>
            <a:r>
              <a:rPr lang="fr-FR" altLang="en-US" sz="200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  <a:p>
            <a:pPr>
              <a:buFontTx/>
              <a:buChar char="-"/>
            </a:pPr>
            <a:endParaRPr lang="fr-FR" altLang="en-US" sz="2000" dirty="0" smtClean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fr-FR" altLang="en-US" sz="2000" dirty="0" smtClean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fr-FR" altLang="en-US" sz="200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altLang="en-US" sz="200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Chaque compétition est suivie d’un repas pris en Equipe</a:t>
            </a:r>
          </a:p>
          <a:p>
            <a:r>
              <a:rPr lang="fr-FR" altLang="en-US" sz="200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Les classements se font en individuel et par équipe </a:t>
            </a:r>
          </a:p>
          <a:p>
            <a:endParaRPr lang="fr-FR" altLang="en-US" sz="200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altLang="en-US" sz="200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finale est organisée par le club qui a la présidence de l’année</a:t>
            </a:r>
          </a:p>
          <a:p>
            <a:r>
              <a:rPr lang="fr-FR" altLang="en-US" sz="200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se termine  en soirée musicale avec de belles remises de prix</a:t>
            </a:r>
          </a:p>
          <a:p>
            <a:r>
              <a:rPr lang="fr-FR" altLang="en-US" sz="200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pour les </a:t>
            </a:r>
            <a:r>
              <a:rPr lang="fr-FR" altLang="en-US" sz="200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vainqueurs</a:t>
            </a:r>
            <a:endParaRPr lang="fr-FR" altLang="en-US" sz="200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altLang="en-US" sz="2000" b="1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Palmarès 2025 </a:t>
            </a:r>
            <a:endParaRPr lang="fr-FR" altLang="en-US" sz="2000" b="1" dirty="0" smtClean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altLang="en-US" sz="200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altLang="en-US" sz="200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1ère place en Brut de Richard BLANIE aux </a:t>
            </a:r>
            <a:r>
              <a:rPr lang="fr-FR" altLang="en-US" sz="200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Chanalets</a:t>
            </a:r>
            <a:endParaRPr lang="fr-FR" altLang="en-US" sz="200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altLang="en-US" sz="200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- 1ère place en Brut d’Elvis NOWICKI à Chassieu</a:t>
            </a:r>
          </a:p>
          <a:p>
            <a:r>
              <a:rPr lang="fr-FR" altLang="en-US" sz="200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CHASSIEU, dernier en équipe par manque de compétiteurs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15616" y="188640"/>
            <a:ext cx="3801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chemeClr val="accent4">
                    <a:lumMod val="75000"/>
                  </a:schemeClr>
                </a:solidFill>
              </a:rPr>
              <a:t>Vallée Du Rhône</a:t>
            </a:r>
            <a:endParaRPr lang="fr-FR" sz="3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012160" y="1484784"/>
            <a:ext cx="1491114" cy="1600438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altLang="en-US" sz="1400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Albon</a:t>
            </a:r>
            <a:r>
              <a:rPr lang="fr-FR" altLang="en-US" sz="14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buFont typeface="Arial" pitchFamily="34" charset="0"/>
              <a:buChar char="•"/>
            </a:pPr>
            <a:r>
              <a:rPr lang="fr-FR" altLang="en-US" sz="14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Valence, </a:t>
            </a:r>
          </a:p>
          <a:p>
            <a:pPr>
              <a:buFont typeface="Arial" pitchFamily="34" charset="0"/>
              <a:buChar char="•"/>
            </a:pPr>
            <a:r>
              <a:rPr lang="fr-FR" altLang="en-US" sz="14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Clair, </a:t>
            </a:r>
          </a:p>
          <a:p>
            <a:pPr>
              <a:buFont typeface="Arial" pitchFamily="34" charset="0"/>
              <a:buChar char="•"/>
            </a:pPr>
            <a:r>
              <a:rPr lang="fr-FR" altLang="en-US" sz="14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altLang="en-US" sz="1400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Valdaine</a:t>
            </a:r>
            <a:r>
              <a:rPr lang="fr-FR" altLang="en-US" sz="14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buFont typeface="Arial" pitchFamily="34" charset="0"/>
              <a:buChar char="•"/>
            </a:pPr>
            <a:r>
              <a:rPr lang="fr-FR" altLang="en-US" sz="14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altLang="en-US" sz="1400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Chanalets</a:t>
            </a:r>
            <a:r>
              <a:rPr lang="fr-FR" altLang="en-US" sz="14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buFont typeface="Arial" pitchFamily="34" charset="0"/>
              <a:buChar char="•"/>
            </a:pPr>
            <a:r>
              <a:rPr lang="fr-FR" altLang="en-US" sz="14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Verger, </a:t>
            </a:r>
          </a:p>
          <a:p>
            <a:pPr>
              <a:buFont typeface="Arial" pitchFamily="34" charset="0"/>
              <a:buChar char="•"/>
            </a:pPr>
            <a:r>
              <a:rPr lang="fr-FR" altLang="en-US" sz="14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Chassieu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1391" y="17463"/>
            <a:ext cx="7498080" cy="1143000"/>
          </a:xfrm>
        </p:spPr>
        <p:txBody>
          <a:bodyPr/>
          <a:lstStyle/>
          <a:p>
            <a:r>
              <a:rPr lang="fr-FR" dirty="0" smtClean="0">
                <a:solidFill>
                  <a:schemeClr val="accent4">
                    <a:lumMod val="75000"/>
                  </a:schemeClr>
                </a:solidFill>
              </a:rPr>
              <a:t>ASGRA</a:t>
            </a:r>
            <a:endParaRPr lang="fr-FR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452320" y="6453336"/>
            <a:ext cx="169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chemeClr val="accent3">
                    <a:lumMod val="75000"/>
                  </a:schemeClr>
                </a:solidFill>
              </a:rPr>
              <a:t>Martine</a:t>
            </a:r>
            <a:endParaRPr lang="fr-FR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331640" y="1772816"/>
            <a:ext cx="7498080" cy="308927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Accès aux compétitions :</a:t>
            </a:r>
          </a:p>
          <a:p>
            <a:pPr marL="996950" indent="-282575"/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Membre de l’AS</a:t>
            </a:r>
          </a:p>
          <a:p>
            <a:pPr marL="996950" indent="-282575"/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Membre de l’Amicale sénior</a:t>
            </a:r>
          </a:p>
          <a:p>
            <a:pPr marL="996950" indent="-282575"/>
            <a:r>
              <a:rPr lang="fr-FR" sz="16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otiser à l’ASGRA</a:t>
            </a:r>
          </a:p>
          <a:p>
            <a:pPr marL="996950" indent="-282575"/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Porter la tenue du Club (</a:t>
            </a:r>
            <a:r>
              <a:rPr lang="fr-FR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Rouge</a:t>
            </a:r>
            <a:r>
              <a:rPr lang="fr-FR" sz="16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fr-FR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Noir</a:t>
            </a:r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None/>
            </a:pPr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joueurs sont regroupés en 2 séries :</a:t>
            </a:r>
          </a:p>
          <a:p>
            <a:pPr marL="996950" lvl="0" indent="-282575">
              <a:tabLst>
                <a:tab pos="2422525" algn="l"/>
                <a:tab pos="4572000" algn="l"/>
              </a:tabLst>
            </a:pPr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1600" baseline="300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ère</a:t>
            </a:r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série 	Messieurs : </a:t>
            </a:r>
            <a:r>
              <a:rPr lang="fr-FR" sz="16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à 16,4	</a:t>
            </a:r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Dames : </a:t>
            </a:r>
            <a:r>
              <a:rPr lang="fr-FR" sz="16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à 19,4</a:t>
            </a:r>
            <a:endParaRPr lang="fr-FR" sz="1600" dirty="0" smtClean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6950" lvl="0" indent="-282575">
              <a:tabLst>
                <a:tab pos="2422525" algn="l"/>
                <a:tab pos="4572000" algn="l"/>
              </a:tabLst>
            </a:pPr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600" baseline="300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série 	Messieurs : </a:t>
            </a:r>
            <a:r>
              <a:rPr lang="fr-FR" sz="16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16,5 à 36,4 </a:t>
            </a:r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Dames : </a:t>
            </a:r>
            <a:r>
              <a:rPr lang="fr-FR" sz="16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19,5 à 36,4</a:t>
            </a:r>
            <a:endParaRPr lang="fr-FR" sz="1600" dirty="0" smtClean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6950" lvl="0" indent="-282575"/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Index maxi ramené à    </a:t>
            </a:r>
            <a:r>
              <a:rPr lang="fr-FR" sz="16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Messieurs </a:t>
            </a:r>
            <a:r>
              <a:rPr lang="fr-FR" sz="16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fr-FR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Dames</a:t>
            </a:r>
          </a:p>
          <a:p>
            <a:pPr marL="996950" lvl="0" indent="-282575"/>
            <a:endParaRPr lang="fr-FR" sz="1600" dirty="0" smtClean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1391" y="17463"/>
            <a:ext cx="7498080" cy="819249"/>
          </a:xfrm>
        </p:spPr>
        <p:txBody>
          <a:bodyPr/>
          <a:lstStyle/>
          <a:p>
            <a:r>
              <a:rPr lang="fr-FR" dirty="0" smtClean="0">
                <a:solidFill>
                  <a:schemeClr val="accent4">
                    <a:lumMod val="75000"/>
                  </a:schemeClr>
                </a:solidFill>
              </a:rPr>
              <a:t>ASGRA</a:t>
            </a:r>
            <a:endParaRPr lang="fr-FR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452320" y="6453336"/>
            <a:ext cx="169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chemeClr val="accent3">
                    <a:lumMod val="75000"/>
                  </a:schemeClr>
                </a:solidFill>
              </a:rPr>
              <a:t>Martine</a:t>
            </a:r>
            <a:endParaRPr lang="fr-FR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331640" y="764704"/>
            <a:ext cx="7812360" cy="5904656"/>
          </a:xfrm>
        </p:spPr>
        <p:txBody>
          <a:bodyPr>
            <a:noAutofit/>
          </a:bodyPr>
          <a:lstStyle/>
          <a:p>
            <a:pPr marL="282575" lvl="0" indent="-282575"/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L’ASGRA propose une trentaine de parcours en Rhône Alpes et une diversité de formules : individuel, 4BMB, </a:t>
            </a:r>
            <a:r>
              <a:rPr lang="fr-FR" sz="1600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Scramble</a:t>
            </a:r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600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Shamble</a:t>
            </a:r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amicale et match </a:t>
            </a:r>
            <a:r>
              <a:rPr lang="fr-FR" sz="1600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 équipe</a:t>
            </a:r>
          </a:p>
          <a:p>
            <a:pPr marL="996950" lvl="0" indent="-282575"/>
            <a:endParaRPr lang="fr-FR" sz="1600" dirty="0" smtClean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6950" lvl="0" indent="-282575"/>
            <a:endParaRPr lang="fr-FR" sz="1600" dirty="0" smtClean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6950" lvl="0" indent="-282575"/>
            <a:endParaRPr lang="fr-FR" sz="1600" dirty="0" smtClean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6950" lvl="0" indent="-282575"/>
            <a:endParaRPr lang="fr-FR" sz="1600" dirty="0" smtClean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6950" lvl="0" indent="-282575"/>
            <a:endParaRPr lang="fr-FR" sz="1600" dirty="0" smtClean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6950" lvl="0" indent="-282575"/>
            <a:endParaRPr lang="fr-FR" sz="1600" dirty="0" smtClean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6950" lvl="0" indent="-282575"/>
            <a:endParaRPr lang="fr-FR" sz="1600" dirty="0" smtClean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4375" lvl="0" indent="0">
              <a:buNone/>
            </a:pPr>
            <a:endParaRPr lang="fr-FR" sz="1600" dirty="0" smtClean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88" lvl="0" indent="0">
              <a:buNone/>
            </a:pPr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saison se termine par un voyage en octobre (2026 au Pays Basque)</a:t>
            </a:r>
          </a:p>
          <a:p>
            <a:pPr marL="1588" lvl="0" indent="0">
              <a:buNone/>
            </a:pPr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un gala pour remercier les joueurs et récompenser les podiums de l’année en individuel et par équipe.</a:t>
            </a:r>
          </a:p>
          <a:p>
            <a:pPr marL="714375" lvl="0" indent="0" algn="ctr">
              <a:buNone/>
            </a:pPr>
            <a:r>
              <a:rPr lang="fr-FR" sz="16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Résultats 2025</a:t>
            </a:r>
            <a:endParaRPr lang="fr-FR" sz="1600" dirty="0" smtClean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2575" lvl="0" indent="-282575"/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2ème sur le Podium : Jean François COQUERET</a:t>
            </a:r>
          </a:p>
          <a:p>
            <a:pPr marL="282575" lvl="0" indent="-282575"/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Chassieu 10ème sur 33 par équipe avec une belle 2ème place de Annie BOTTIER/Elvis NOWICKI aux Etangs</a:t>
            </a:r>
          </a:p>
          <a:p>
            <a:pPr marL="282575" lvl="0" indent="-282575"/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</a:rPr>
              <a:t>Pas d’équipe de </a:t>
            </a:r>
            <a:r>
              <a:rPr lang="fr-FR" sz="1600" dirty="0" err="1" smtClean="0">
                <a:solidFill>
                  <a:schemeClr val="accent4">
                    <a:lumMod val="75000"/>
                  </a:schemeClr>
                </a:solidFill>
              </a:rPr>
              <a:t>matchplay</a:t>
            </a:r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</a:rPr>
              <a:t> par manque de compétitrice</a:t>
            </a:r>
            <a:endParaRPr lang="fr-FR" sz="1600" dirty="0" smtClean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2411760" y="1340768"/>
          <a:ext cx="4824536" cy="2673593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794016"/>
                <a:gridCol w="1850520"/>
                <a:gridCol w="1180000"/>
              </a:tblGrid>
              <a:tr h="244151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 dirty="0"/>
                        <a:t>Aix les Bains</a:t>
                      </a:r>
                      <a:endParaRPr lang="fr-FR" sz="10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 dirty="0" err="1"/>
                        <a:t>Gonville</a:t>
                      </a:r>
                      <a:endParaRPr lang="fr-FR" sz="10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 dirty="0"/>
                        <a:t>Les Gets</a:t>
                      </a:r>
                      <a:endParaRPr lang="fr-FR" sz="10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44151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 dirty="0" err="1"/>
                        <a:t>Albon</a:t>
                      </a:r>
                      <a:endParaRPr lang="fr-FR" sz="10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/>
                        <a:t>Gouverneur</a:t>
                      </a:r>
                      <a:endParaRPr lang="fr-FR" sz="10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 dirty="0" err="1"/>
                        <a:t>Meribel</a:t>
                      </a:r>
                      <a:endParaRPr lang="fr-FR" sz="10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44151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/>
                        <a:t>Beaujolais</a:t>
                      </a:r>
                      <a:endParaRPr lang="fr-FR" sz="10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/>
                        <a:t>Grenoble Bresson</a:t>
                      </a:r>
                      <a:endParaRPr lang="fr-FR" sz="10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/>
                        <a:t>Mionnay</a:t>
                      </a:r>
                      <a:endParaRPr lang="fr-FR" sz="10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44151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/>
                        <a:t>Chambon sur Lignon</a:t>
                      </a:r>
                      <a:endParaRPr lang="fr-FR" sz="10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/>
                        <a:t>La Bresse</a:t>
                      </a:r>
                      <a:endParaRPr lang="fr-FR" sz="10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/>
                        <a:t>Mont d'Arbois</a:t>
                      </a:r>
                      <a:endParaRPr lang="fr-FR" sz="10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44151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/>
                        <a:t>Chamonix</a:t>
                      </a:r>
                      <a:endParaRPr lang="fr-FR" sz="10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/>
                        <a:t>La Commanderie</a:t>
                      </a:r>
                      <a:endParaRPr lang="fr-FR" sz="10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/>
                        <a:t>Montpensier</a:t>
                      </a:r>
                      <a:endParaRPr lang="fr-FR" sz="10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44151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/>
                        <a:t>Charmeil</a:t>
                      </a:r>
                      <a:endParaRPr lang="fr-FR" sz="10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/>
                        <a:t>La Plaine</a:t>
                      </a:r>
                      <a:endParaRPr lang="fr-FR" sz="10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/>
                        <a:t>Saint Etienne</a:t>
                      </a:r>
                      <a:endParaRPr lang="fr-FR" sz="10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44151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/>
                        <a:t>Chassieu</a:t>
                      </a:r>
                      <a:endParaRPr lang="fr-FR" sz="10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 dirty="0"/>
                        <a:t>La </a:t>
                      </a:r>
                      <a:r>
                        <a:rPr lang="fr-FR" sz="1000" u="none" strike="noStrike" dirty="0" err="1"/>
                        <a:t>Sorelle</a:t>
                      </a:r>
                      <a:endParaRPr lang="fr-FR" sz="10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/>
                        <a:t>Sait-Clair</a:t>
                      </a:r>
                      <a:endParaRPr lang="fr-FR" sz="10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44151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/>
                        <a:t>Corrençon </a:t>
                      </a:r>
                      <a:endParaRPr lang="fr-FR" sz="10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/>
                        <a:t>Le Clou</a:t>
                      </a:r>
                      <a:endParaRPr lang="fr-FR" sz="10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/>
                        <a:t>Salvagny</a:t>
                      </a:r>
                      <a:endParaRPr lang="fr-FR" sz="10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44151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/>
                        <a:t>Divonne</a:t>
                      </a:r>
                      <a:endParaRPr lang="fr-FR" sz="10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 dirty="0"/>
                        <a:t>Les Arcs</a:t>
                      </a:r>
                      <a:endParaRPr lang="fr-FR" sz="10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/>
                        <a:t>Tignes</a:t>
                      </a:r>
                      <a:endParaRPr lang="fr-FR" sz="10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44151">
                <a:tc>
                  <a:txBody>
                    <a:bodyPr/>
                    <a:lstStyle/>
                    <a:p>
                      <a:pPr algn="l" fontAlgn="b"/>
                      <a:r>
                        <a:rPr kumimoji="0" lang="fr-FR" sz="100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Forez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00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Les </a:t>
                      </a:r>
                      <a:r>
                        <a:rPr kumimoji="0" lang="fr-FR" sz="1000" u="none" strike="noStrike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Chanalets</a:t>
                      </a:r>
                      <a:endParaRPr kumimoji="0" lang="fr-FR" sz="1000" u="none" strike="noStrike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/>
                        <a:t>Valence St Didier</a:t>
                      </a:r>
                      <a:endParaRPr lang="fr-FR" sz="1000" b="0" i="0" u="none" strike="noStrike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3208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u="none" strike="noStrike" dirty="0" smtClean="0"/>
                        <a:t>Golf Club de Lyon</a:t>
                      </a:r>
                      <a:endParaRPr lang="fr-FR" sz="10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u="none" strike="noStrike" dirty="0" smtClean="0"/>
                        <a:t>Les Etangs</a:t>
                      </a:r>
                      <a:endParaRPr lang="fr-FR" sz="10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 baseline="0" dirty="0" smtClean="0"/>
                        <a:t> V</a:t>
                      </a:r>
                      <a:r>
                        <a:rPr lang="fr-FR" sz="1000" u="none" strike="noStrike" dirty="0" smtClean="0"/>
                        <a:t>erger</a:t>
                      </a:r>
                      <a:endParaRPr lang="fr-FR" sz="1000" b="0" i="0" u="none" strike="noStrike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5A999CA0-EC43-4E2B-18BF-F6EFFD401A2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15616" y="0"/>
            <a:ext cx="3960440" cy="864096"/>
          </a:xfrm>
          <a:prstGeom prst="rect">
            <a:avLst/>
          </a:prstGeom>
        </p:spPr>
        <p:txBody>
          <a:bodyPr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Match-Plays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xmlns="" id="{09F26243-C117-B020-7BC9-D8BE983681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5616" y="836712"/>
            <a:ext cx="7903142" cy="5400600"/>
          </a:xfrm>
        </p:spPr>
        <p:txBody>
          <a:bodyPr>
            <a:noAutofit/>
          </a:bodyPr>
          <a:lstStyle/>
          <a:p>
            <a:r>
              <a:rPr lang="fr-FR" sz="1800" b="1" u="sng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Année 2025</a:t>
            </a:r>
          </a:p>
          <a:p>
            <a:r>
              <a:rPr lang="fr-FR" sz="14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-Très bons retours du déroulement de cette compétition interne.</a:t>
            </a:r>
          </a:p>
          <a:p>
            <a:r>
              <a:rPr lang="fr-FR" sz="14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-Pour rappel sur le podium :</a:t>
            </a:r>
          </a:p>
          <a:p>
            <a:pPr marL="313182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1400" baseline="300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4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l’équipe </a:t>
            </a:r>
            <a:r>
              <a:rPr lang="fr-FR" sz="1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Chablis</a:t>
            </a:r>
          </a:p>
          <a:p>
            <a:pPr marL="313182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1400" baseline="300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sz="14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l’équipe </a:t>
            </a:r>
            <a:r>
              <a:rPr lang="fr-FR" sz="1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Romanée-Conti</a:t>
            </a:r>
          </a:p>
          <a:p>
            <a:pPr marL="313182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1400" baseline="300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fr-FR" sz="14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l’équipe gagnante </a:t>
            </a:r>
            <a:r>
              <a:rPr lang="fr-FR" sz="1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Chassagne Montrachet</a:t>
            </a:r>
            <a:r>
              <a:rPr lang="fr-FR" sz="14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composée de :</a:t>
            </a:r>
          </a:p>
          <a:p>
            <a:r>
              <a:rPr lang="fr-FR" sz="1400" i="1" dirty="0">
                <a:solidFill>
                  <a:schemeClr val="accent4">
                    <a:lumMod val="75000"/>
                  </a:schemeClr>
                </a:solidFill>
              </a:rPr>
              <a:t>Michel THOMAS; Philippe CHARTRON; Dominique BELLAUD; Christian VEROLLET; Bernard DESISSAIRE; Yves DREUX et Chantal BAYZELON</a:t>
            </a:r>
          </a:p>
          <a:p>
            <a:r>
              <a:rPr lang="fr-FR" sz="1400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Début juillet, remise des prix avec l’organisation d’une mini compétition de putting par binôme improvisé. Très ludique et bonne ambiance</a:t>
            </a:r>
            <a:r>
              <a:rPr lang="fr-FR" sz="1400" i="1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fr-FR" sz="14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800" b="1" u="sng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Projet 2026</a:t>
            </a:r>
          </a:p>
          <a:p>
            <a:r>
              <a:rPr lang="fr-FR" sz="14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-Reconduction de ces rencontres sous la même formule qu’en 2025.</a:t>
            </a:r>
          </a:p>
          <a:p>
            <a:r>
              <a:rPr lang="fr-FR" sz="14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-On maintient l’organisation avec 6 équipes (soit 5 rencontres).</a:t>
            </a:r>
          </a:p>
          <a:p>
            <a:r>
              <a:rPr lang="fr-FR" sz="14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-Constitution équilibrée des équipes à partir des </a:t>
            </a:r>
            <a:r>
              <a:rPr lang="fr-FR" sz="14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Index </a:t>
            </a:r>
            <a:r>
              <a:rPr lang="fr-FR" sz="14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 01/01/2026.</a:t>
            </a:r>
          </a:p>
          <a:p>
            <a:r>
              <a:rPr lang="fr-FR" sz="14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-Les coups rendus, seront calculés suivant l’Index du jour de la rencontre.</a:t>
            </a:r>
          </a:p>
          <a:p>
            <a:r>
              <a:rPr lang="fr-FR" sz="14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-2 points en cas de victoire. 1 point si égalité à l’issue des 18 trous. 0 point, si absence non justifiée.</a:t>
            </a:r>
          </a:p>
          <a:p>
            <a:r>
              <a:rPr lang="fr-FR" sz="14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-Les rencontres sont planifiées entre fin février et fin mai 2026(attente de confirmation du club).</a:t>
            </a:r>
          </a:p>
          <a:p>
            <a:r>
              <a:rPr lang="fr-FR" sz="14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-Feuille d’inscription sur le tableau d’affichage du club.</a:t>
            </a:r>
          </a:p>
          <a:p>
            <a:endParaRPr lang="fr-FR" sz="1400" b="1" u="sng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496944" y="6546830"/>
            <a:ext cx="755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solidFill>
                  <a:schemeClr val="accent3">
                    <a:lumMod val="75000"/>
                  </a:schemeClr>
                </a:solidFill>
              </a:rPr>
              <a:t>Paul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000" fill="hold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533" r="7410"/>
          <a:stretch>
            <a:fillRect/>
          </a:stretch>
        </p:blipFill>
        <p:spPr bwMode="auto">
          <a:xfrm>
            <a:off x="16435" y="0"/>
            <a:ext cx="9099682" cy="685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1403648" y="0"/>
            <a:ext cx="7406640" cy="147218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300" b="0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Amicale Séniors Chassieu</a:t>
            </a:r>
            <a:endParaRPr kumimoji="0" lang="fr-FR" sz="43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971600" y="4916760"/>
            <a:ext cx="7406640" cy="1752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Assemblée Annuelle 2025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3136392" cy="792088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Projets 2026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15616" y="1628800"/>
            <a:ext cx="7818072" cy="4464496"/>
          </a:xfrm>
        </p:spPr>
        <p:txBody>
          <a:bodyPr>
            <a:normAutofit fontScale="85000" lnSpcReduction="20000"/>
          </a:bodyPr>
          <a:lstStyle/>
          <a:p>
            <a:pPr marL="0" indent="0">
              <a:buClr>
                <a:schemeClr val="accent4">
                  <a:lumMod val="75000"/>
                </a:schemeClr>
              </a:buClr>
              <a:buSzPct val="98000"/>
              <a:buFont typeface="+mj-lt"/>
              <a:buAutoNum type="alphaUcPeriod"/>
            </a:pPr>
            <a:r>
              <a:rPr lang="fr-FR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 Compétitions individuelles </a:t>
            </a:r>
          </a:p>
          <a:p>
            <a:pPr marL="0" indent="0">
              <a:buFont typeface="Wingdings" pitchFamily="2" charset="2"/>
              <a:buChar char="§"/>
            </a:pPr>
            <a:r>
              <a:rPr lang="fr-FR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Réservées aux membres de l’Amicale, en semaine en Avril et en Octobre</a:t>
            </a:r>
          </a:p>
          <a:p>
            <a:pPr marL="0" indent="0">
              <a:buFont typeface="Wingdings" pitchFamily="2" charset="2"/>
              <a:buChar char="§"/>
            </a:pPr>
            <a:endParaRPr lang="fr-FR" dirty="0" smtClean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Clr>
                <a:schemeClr val="accent4">
                  <a:lumMod val="75000"/>
                </a:schemeClr>
              </a:buClr>
              <a:buSzPct val="98000"/>
              <a:buFont typeface="+mj-lt"/>
              <a:buAutoNum type="alphaUcPeriod" startAt="2"/>
            </a:pPr>
            <a:r>
              <a:rPr lang="fr-FR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Une journée d’animation en période estivales</a:t>
            </a:r>
          </a:p>
          <a:p>
            <a:pPr marL="0" lvl="1" indent="0">
              <a:buFont typeface="Wingdings" pitchFamily="2" charset="2"/>
              <a:buChar char="§"/>
            </a:pPr>
            <a:r>
              <a:rPr lang="fr-FR" sz="29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Concours de putting + Concours d’approche + 6 trous</a:t>
            </a:r>
          </a:p>
          <a:p>
            <a:pPr marL="0" lvl="1" indent="0">
              <a:buFont typeface="Wingdings" pitchFamily="2" charset="2"/>
              <a:buChar char="§"/>
            </a:pPr>
            <a:endParaRPr lang="fr-FR" dirty="0" smtClean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Clr>
                <a:schemeClr val="accent4">
                  <a:lumMod val="75000"/>
                </a:schemeClr>
              </a:buClr>
              <a:buSzPct val="98000"/>
              <a:buFont typeface="+mj-lt"/>
              <a:buAutoNum type="alphaUcPeriod" startAt="3"/>
            </a:pPr>
            <a:r>
              <a:rPr lang="fr-FR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Rencontres </a:t>
            </a:r>
            <a:r>
              <a:rPr lang="fr-FR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Aller-Retour</a:t>
            </a:r>
            <a:r>
              <a:rPr lang="fr-FR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Mionnay</a:t>
            </a:r>
            <a:r>
              <a:rPr lang="fr-FR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-Chassieu</a:t>
            </a:r>
          </a:p>
          <a:p>
            <a:pPr marL="355600" indent="0">
              <a:buClr>
                <a:schemeClr val="accent4">
                  <a:lumMod val="75000"/>
                </a:schemeClr>
              </a:buClr>
              <a:buSzPct val="98000"/>
              <a:buNone/>
            </a:pPr>
            <a:r>
              <a:rPr lang="fr-FR" sz="23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En Avril et Octobre</a:t>
            </a:r>
          </a:p>
          <a:p>
            <a:pPr marL="0" indent="0">
              <a:buClr>
                <a:schemeClr val="accent4">
                  <a:lumMod val="75000"/>
                </a:schemeClr>
              </a:buClr>
              <a:buSzPct val="98000"/>
              <a:buFont typeface="+mj-lt"/>
              <a:buAutoNum type="alphaUcPeriod" startAt="3"/>
            </a:pPr>
            <a:endParaRPr lang="fr-FR" b="1" dirty="0" smtClean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endParaRPr lang="fr-FR" b="1" dirty="0" smtClean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388424" y="6488668"/>
            <a:ext cx="75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chemeClr val="accent3">
                    <a:lumMod val="75000"/>
                  </a:schemeClr>
                </a:solidFill>
              </a:rPr>
              <a:t>Paul</a:t>
            </a:r>
            <a:endParaRPr lang="fr-FR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A84DFDC-E780-7028-C70B-F4D43DD81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="" xmlns:a16="http://schemas.microsoft.com/office/drawing/2014/main" id="{2441AEBB-F18D-3870-2C86-C27902298EA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572000" y="0"/>
            <a:ext cx="4320480" cy="980405"/>
          </a:xfrm>
          <a:prstGeom prst="rect">
            <a:avLst/>
          </a:prstGeom>
        </p:spPr>
        <p:txBody>
          <a:bodyPr anchor="ctr"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Seniors Academy</a:t>
            </a:r>
            <a:endParaRPr kumimoji="0" lang="fr-FR" sz="4800" b="1" i="0" u="none" strike="noStrike" kern="1200" cap="none" spc="50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="" xmlns:a16="http://schemas.microsoft.com/office/drawing/2014/main" id="{DE39EA92-FC75-9EF9-0D8B-70976DADFB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5616" y="620688"/>
            <a:ext cx="8028384" cy="5616624"/>
          </a:xfrm>
        </p:spPr>
        <p:txBody>
          <a:bodyPr>
            <a:noAutofit/>
          </a:bodyPr>
          <a:lstStyle/>
          <a:p>
            <a:r>
              <a:rPr lang="fr-FR" sz="3200" b="1" u="sng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2025</a:t>
            </a:r>
          </a:p>
          <a:p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Une bonne participation pour cette session : 28</a:t>
            </a:r>
          </a:p>
          <a:p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Plus efficace , groupes réduits à 4</a:t>
            </a:r>
          </a:p>
          <a:p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Bon support de la part du Golf et des Pro</a:t>
            </a:r>
          </a:p>
          <a:p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Seniors </a:t>
            </a:r>
            <a:r>
              <a:rPr lang="fr-FR" sz="1600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Academy</a:t>
            </a:r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est en train de devenir une marque !</a:t>
            </a:r>
          </a:p>
          <a:p>
            <a:r>
              <a:rPr lang="fr-FR" sz="3200" b="1" u="sng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2026</a:t>
            </a:r>
            <a:endParaRPr lang="fr-FR" sz="1600" b="1" u="sng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groupes de 4 joueurs max</a:t>
            </a:r>
            <a:endParaRPr lang="fr-FR" sz="1600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Les thèmes sont maintenus : Grand jeu, Approches lobées/roulées, bunker, Putting et parcours accompagné (</a:t>
            </a:r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1,5h).</a:t>
            </a:r>
            <a:endParaRPr lang="fr-FR" sz="1600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-Les 3 Pros participent, 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suivant les thèmes et les disponibilités : Ugo, Benjamin et Dominique.</a:t>
            </a:r>
          </a:p>
          <a:p>
            <a:pPr>
              <a:lnSpc>
                <a:spcPct val="150000"/>
              </a:lnSpc>
            </a:pPr>
            <a:r>
              <a:rPr lang="fr-FR" sz="1600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-Les séances sont planifiées </a:t>
            </a:r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de fin janvier à début  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avril </a:t>
            </a:r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2026.</a:t>
            </a:r>
            <a:endParaRPr lang="fr-FR" sz="1600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1600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-Comme l’année dernière, il est recommandé aux élèves de pratiquer (practice et parcours) entre les différentes séances espacées d’environ 2 semaines</a:t>
            </a:r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FontTx/>
              <a:buChar char="-"/>
            </a:pPr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Il est fortement recommandé de s’échauffer sérieusement avant chaque séance. </a:t>
            </a:r>
          </a:p>
          <a:p>
            <a:pPr>
              <a:buFontTx/>
              <a:buChar char="-"/>
            </a:pPr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Au besoin, relire l’intervention de l’ostéopathe sur notre site.</a:t>
            </a:r>
          </a:p>
          <a:p>
            <a:endParaRPr lang="fr-FR" sz="1600" dirty="0" smtClean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fr-F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388424" y="6488668"/>
            <a:ext cx="75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chemeClr val="accent3">
                    <a:lumMod val="75000"/>
                  </a:schemeClr>
                </a:solidFill>
              </a:rPr>
              <a:t>Paul</a:t>
            </a:r>
            <a:endParaRPr lang="fr-FR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419872" y="6309320"/>
            <a:ext cx="3672408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accent4">
                    <a:lumMod val="50000"/>
                  </a:schemeClr>
                </a:solidFill>
              </a:rPr>
              <a:t>Inscription sur </a:t>
            </a:r>
            <a:r>
              <a:rPr lang="fr-FR" b="1" dirty="0" err="1" smtClean="0">
                <a:solidFill>
                  <a:schemeClr val="accent4">
                    <a:lumMod val="50000"/>
                  </a:schemeClr>
                </a:solidFill>
              </a:rPr>
              <a:t>HelloAsso</a:t>
            </a:r>
            <a:endParaRPr lang="fr-FR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696800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3" grpId="0" build="allAtOnce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44624"/>
            <a:ext cx="7498080" cy="940966"/>
          </a:xfrm>
        </p:spPr>
        <p:txBody>
          <a:bodyPr/>
          <a:lstStyle/>
          <a:p>
            <a:r>
              <a:rPr lang="fr-FR" b="1" dirty="0" smtClean="0">
                <a:solidFill>
                  <a:schemeClr val="accent4"/>
                </a:solidFill>
                <a:latin typeface="Cambria" pitchFamily="18" charset="0"/>
              </a:rPr>
              <a:t>Sorties</a:t>
            </a:r>
            <a:endParaRPr lang="fr-FR" b="1" dirty="0">
              <a:solidFill>
                <a:schemeClr val="accent4"/>
              </a:solidFill>
              <a:latin typeface="Cambria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75656" y="1916832"/>
            <a:ext cx="7488832" cy="45365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1800" dirty="0" smtClean="0">
                <a:solidFill>
                  <a:schemeClr val="bg1"/>
                </a:solidFill>
              </a:rPr>
              <a:t>	</a:t>
            </a:r>
            <a:r>
              <a:rPr lang="fr-FR" sz="3500" b="1" dirty="0" smtClean="0">
                <a:solidFill>
                  <a:schemeClr val="accent4"/>
                </a:solidFill>
                <a:latin typeface="Cambria" pitchFamily="18" charset="0"/>
              </a:rPr>
              <a:t>2025</a:t>
            </a:r>
            <a:r>
              <a:rPr lang="fr-FR" sz="1800" dirty="0" smtClean="0">
                <a:solidFill>
                  <a:schemeClr val="accent4">
                    <a:lumMod val="75000"/>
                  </a:schemeClr>
                </a:solidFill>
              </a:rPr>
              <a:t>,  </a:t>
            </a:r>
          </a:p>
          <a:p>
            <a:pPr marL="282575" indent="-15875">
              <a:buNone/>
            </a:pPr>
            <a:r>
              <a:rPr lang="fr-FR" sz="1800" dirty="0" smtClean="0">
                <a:solidFill>
                  <a:schemeClr val="accent4">
                    <a:lumMod val="75000"/>
                  </a:schemeClr>
                </a:solidFill>
              </a:rPr>
              <a:t>les sorties ont commencé au mois d’avril avec les golfs de </a:t>
            </a:r>
            <a:r>
              <a:rPr lang="fr-FR" sz="1800" dirty="0" err="1" smtClean="0">
                <a:solidFill>
                  <a:schemeClr val="accent4">
                    <a:lumMod val="75000"/>
                  </a:schemeClr>
                </a:solidFill>
              </a:rPr>
              <a:t>Albon</a:t>
            </a:r>
            <a:r>
              <a:rPr lang="fr-FR" sz="18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1800" dirty="0" err="1" smtClean="0">
                <a:solidFill>
                  <a:schemeClr val="accent4">
                    <a:lumMod val="75000"/>
                  </a:schemeClr>
                </a:solidFill>
              </a:rPr>
              <a:t>Senaud</a:t>
            </a:r>
            <a:r>
              <a:rPr lang="fr-FR" sz="1800" dirty="0" smtClean="0">
                <a:solidFill>
                  <a:schemeClr val="accent4">
                    <a:lumMod val="75000"/>
                  </a:schemeClr>
                </a:solidFill>
              </a:rPr>
              <a:t>, Macon La Salle et Grenoble </a:t>
            </a:r>
            <a:r>
              <a:rPr lang="fr-FR" sz="1800" dirty="0" err="1" smtClean="0">
                <a:solidFill>
                  <a:schemeClr val="accent4">
                    <a:lumMod val="75000"/>
                  </a:schemeClr>
                </a:solidFill>
              </a:rPr>
              <a:t>Charmeil</a:t>
            </a:r>
            <a:r>
              <a:rPr lang="fr-FR" sz="1800" dirty="0" smtClean="0">
                <a:solidFill>
                  <a:schemeClr val="accent4">
                    <a:lumMod val="75000"/>
                  </a:schemeClr>
                </a:solidFill>
              </a:rPr>
              <a:t> dans la joie et la bonne humeur. Une moyenne de 28 personnes ont participé à ces sorties. </a:t>
            </a:r>
          </a:p>
          <a:p>
            <a:pPr>
              <a:buNone/>
            </a:pPr>
            <a:endParaRPr lang="fr-FR" sz="18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</a:endParaRPr>
          </a:p>
          <a:p>
            <a:pPr>
              <a:buNone/>
            </a:pPr>
            <a:r>
              <a:rPr lang="fr-FR" sz="3500" b="1" dirty="0" smtClean="0">
                <a:solidFill>
                  <a:schemeClr val="accent4"/>
                </a:solidFill>
                <a:latin typeface="Cambria" pitchFamily="18" charset="0"/>
              </a:rPr>
              <a:t>	2026 </a:t>
            </a:r>
          </a:p>
          <a:p>
            <a:r>
              <a:rPr lang="fr-FR" sz="1800" dirty="0" smtClean="0">
                <a:solidFill>
                  <a:schemeClr val="accent4">
                    <a:lumMod val="75000"/>
                  </a:schemeClr>
                </a:solidFill>
              </a:rPr>
              <a:t>Mars :  Golf </a:t>
            </a:r>
            <a:r>
              <a:rPr lang="fr-FR" sz="1800" dirty="0" err="1" smtClean="0">
                <a:solidFill>
                  <a:schemeClr val="accent4">
                    <a:lumMod val="75000"/>
                  </a:schemeClr>
                </a:solidFill>
              </a:rPr>
              <a:t>Albon</a:t>
            </a:r>
            <a:r>
              <a:rPr lang="fr-FR" sz="18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1800" dirty="0" err="1" smtClean="0">
                <a:solidFill>
                  <a:schemeClr val="accent4">
                    <a:lumMod val="75000"/>
                  </a:schemeClr>
                </a:solidFill>
              </a:rPr>
              <a:t>Senaud</a:t>
            </a:r>
            <a:endParaRPr lang="fr-FR" sz="1800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fr-FR" sz="1800" dirty="0" smtClean="0">
                <a:solidFill>
                  <a:schemeClr val="accent4">
                    <a:lumMod val="75000"/>
                  </a:schemeClr>
                </a:solidFill>
              </a:rPr>
              <a:t>Avril : Golf Macon la Salle</a:t>
            </a:r>
          </a:p>
          <a:p>
            <a:r>
              <a:rPr lang="fr-FR" sz="1800" dirty="0" smtClean="0">
                <a:solidFill>
                  <a:schemeClr val="accent4">
                    <a:lumMod val="75000"/>
                  </a:schemeClr>
                </a:solidFill>
              </a:rPr>
              <a:t>Mai : Golf des étangs </a:t>
            </a:r>
            <a:r>
              <a:rPr lang="fr-FR" sz="1800" dirty="0" err="1" smtClean="0">
                <a:solidFill>
                  <a:schemeClr val="accent4">
                    <a:lumMod val="75000"/>
                  </a:schemeClr>
                </a:solidFill>
              </a:rPr>
              <a:t>Savigneux</a:t>
            </a:r>
            <a:endParaRPr lang="fr-FR" sz="1800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fr-FR" sz="1800" dirty="0" smtClean="0">
                <a:solidFill>
                  <a:schemeClr val="accent4">
                    <a:lumMod val="75000"/>
                  </a:schemeClr>
                </a:solidFill>
              </a:rPr>
              <a:t>Juin : Golf </a:t>
            </a:r>
            <a:r>
              <a:rPr lang="fr-FR" sz="1800" dirty="0" err="1" smtClean="0">
                <a:solidFill>
                  <a:schemeClr val="accent4">
                    <a:lumMod val="75000"/>
                  </a:schemeClr>
                </a:solidFill>
              </a:rPr>
              <a:t>Charmeil</a:t>
            </a:r>
            <a:r>
              <a:rPr lang="fr-FR" sz="18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fr-FR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75656" y="980728"/>
            <a:ext cx="734481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chemeClr val="accent4">
                    <a:lumMod val="75000"/>
                  </a:schemeClr>
                </a:solidFill>
                <a:latin typeface="Cambria" pitchFamily="18" charset="0"/>
              </a:rPr>
              <a:t>Ces sorties sont organisées dans une ambiance conviviale et dans le but d’échanger, lors du parcours et du repas pris en commun</a:t>
            </a:r>
            <a:endParaRPr lang="fr-FR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028384" y="6488668"/>
            <a:ext cx="111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chemeClr val="accent3">
                    <a:lumMod val="75000"/>
                  </a:schemeClr>
                </a:solidFill>
              </a:rPr>
              <a:t>Christian</a:t>
            </a:r>
            <a:endParaRPr lang="fr-FR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4" grpId="0" build="allAtOnce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egory Porter Liquid Spirit Claptone Remix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716016" y="3645024"/>
            <a:ext cx="228600" cy="3048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990000"/>
                </a:solidFill>
                <a:latin typeface="Arial Black" panose="020B0A04020102020204" pitchFamily="34" charset="0"/>
              </a:rPr>
              <a:t>Voyage Bordeaux </a:t>
            </a:r>
            <a:br>
              <a:rPr lang="fr-FR" b="1" dirty="0" smtClean="0">
                <a:solidFill>
                  <a:srgbClr val="990000"/>
                </a:solidFill>
                <a:latin typeface="Arial Black" panose="020B0A04020102020204" pitchFamily="34" charset="0"/>
              </a:rPr>
            </a:br>
            <a:r>
              <a:rPr lang="fr-FR" b="1" dirty="0" smtClean="0">
                <a:solidFill>
                  <a:srgbClr val="990000"/>
                </a:solidFill>
                <a:latin typeface="Arial Black" panose="020B0A04020102020204" pitchFamily="34" charset="0"/>
              </a:rPr>
              <a:t>2025</a:t>
            </a:r>
            <a:endParaRPr lang="fr-FR" b="1" dirty="0">
              <a:solidFill>
                <a:srgbClr val="99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Association Sportive du golf de Bordeaux Lac | Annuaire des association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148"/>
          <a:stretch/>
        </p:blipFill>
        <p:spPr bwMode="auto">
          <a:xfrm>
            <a:off x="4044776" y="2348880"/>
            <a:ext cx="1607344" cy="20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egory Porter Liquid Spirit Claptone Remix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716016" y="3212976"/>
            <a:ext cx="304800" cy="3048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948264" y="6488668"/>
            <a:ext cx="219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chemeClr val="accent3">
                    <a:lumMod val="75000"/>
                  </a:schemeClr>
                </a:solidFill>
              </a:rPr>
              <a:t>Sylvie / Véronique</a:t>
            </a:r>
            <a:endParaRPr lang="fr-FR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3220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numSld="999">
                <p:cTn id="1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87624" y="656492"/>
            <a:ext cx="7886700" cy="552047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fr-FR" b="1" dirty="0" smtClean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fr-FR" b="1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30 PARTICIPANTS</a:t>
            </a:r>
            <a:r>
              <a:rPr lang="fr-FR" b="1" dirty="0" smtClean="0">
                <a:latin typeface="Arial Black" panose="020B0A04020102020204" pitchFamily="34" charset="0"/>
              </a:rPr>
              <a:t> </a:t>
            </a:r>
          </a:p>
          <a:p>
            <a:pPr marL="0" indent="0" algn="ctr">
              <a:buNone/>
            </a:pPr>
            <a:endParaRPr lang="fr-FR" b="1" dirty="0" smtClean="0">
              <a:solidFill>
                <a:srgbClr val="99000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fr-FR" b="1" dirty="0">
              <a:solidFill>
                <a:srgbClr val="99000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fr-FR" b="1" dirty="0" smtClean="0">
                <a:solidFill>
                  <a:srgbClr val="990000"/>
                </a:solidFill>
                <a:latin typeface="Arial Black" panose="020B0A04020102020204" pitchFamily="34" charset="0"/>
              </a:rPr>
              <a:t>22 JOUEURS DE GOLF </a:t>
            </a:r>
          </a:p>
          <a:p>
            <a:pPr marL="0" indent="0" algn="ctr">
              <a:buNone/>
            </a:pPr>
            <a:endParaRPr lang="fr-FR" b="1" dirty="0" smtClean="0">
              <a:solidFill>
                <a:srgbClr val="99000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fr-FR" b="1" dirty="0">
              <a:solidFill>
                <a:srgbClr val="99000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fr-FR" b="1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2 PARCOURS 18 TROUS sur le GOLF BORDEAUX LAC</a:t>
            </a:r>
          </a:p>
          <a:p>
            <a:pPr marL="0" indent="0" algn="ctr">
              <a:buNone/>
            </a:pPr>
            <a:endParaRPr lang="fr-FR" b="1" dirty="0" smtClean="0">
              <a:solidFill>
                <a:srgbClr val="00660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fr-FR" b="1" dirty="0" smtClean="0">
              <a:solidFill>
                <a:srgbClr val="00660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fr-FR" b="1" dirty="0" smtClean="0">
                <a:solidFill>
                  <a:srgbClr val="0033CC"/>
                </a:solidFill>
                <a:latin typeface="Arial Black" panose="020B0A04020102020204" pitchFamily="34" charset="0"/>
              </a:rPr>
              <a:t>Un HOTEL KYRIAD PRESTIGE</a:t>
            </a:r>
            <a:endParaRPr lang="fr-FR" b="1" dirty="0">
              <a:solidFill>
                <a:srgbClr val="0033CC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948264" y="6488668"/>
            <a:ext cx="219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chemeClr val="accent3">
                    <a:lumMod val="75000"/>
                  </a:schemeClr>
                </a:solidFill>
              </a:rPr>
              <a:t>Sylvie / Véronique</a:t>
            </a:r>
            <a:endParaRPr lang="fr-FR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6415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600" r="10933" b="14311"/>
          <a:stretch>
            <a:fillRect/>
          </a:stretch>
        </p:blipFill>
        <p:spPr>
          <a:xfrm>
            <a:off x="683568" y="620688"/>
            <a:ext cx="8027705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1329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107831" y="375138"/>
            <a:ext cx="7350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2 Parcours de 18 Trous </a:t>
            </a:r>
          </a:p>
          <a:p>
            <a:pPr algn="ctr"/>
            <a:r>
              <a:rPr lang="fr-FR" sz="2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« La Jalle »  et «</a:t>
            </a:r>
            <a:r>
              <a:rPr lang="fr-FR" sz="28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2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Les étangs »</a:t>
            </a:r>
            <a:endParaRPr lang="fr-FR" sz="28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074" name="Picture 2" descr="https://bluegreen.fr/wp-content/uploads/2020/10/BORDEAUX-LAC-JALLE-RECT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965"/>
          <a:stretch/>
        </p:blipFill>
        <p:spPr bwMode="auto">
          <a:xfrm>
            <a:off x="2105134" y="1510199"/>
            <a:ext cx="2394858" cy="4796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bluegreen.fr/wp-content/uploads/2020/10/BORDEAUX-LAC-ETANGS-RECTO-e160215343479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466" r="-750"/>
          <a:stretch/>
        </p:blipFill>
        <p:spPr bwMode="auto">
          <a:xfrm>
            <a:off x="5061858" y="1510199"/>
            <a:ext cx="2503714" cy="4796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62783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69370" y="333828"/>
            <a:ext cx="7051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Quelques uns de nos championnes et champions !</a:t>
            </a:r>
            <a:endParaRPr lang="fr-FR" sz="2400" dirty="0">
              <a:solidFill>
                <a:schemeClr val="bg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1880" y="1268760"/>
            <a:ext cx="3418115" cy="2825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714" y="3497943"/>
            <a:ext cx="3185884" cy="2523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05" t="14720" b="8844"/>
          <a:stretch>
            <a:fillRect/>
          </a:stretch>
        </p:blipFill>
        <p:spPr>
          <a:xfrm>
            <a:off x="5833872" y="4346824"/>
            <a:ext cx="3125070" cy="2178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6230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91342" y="611396"/>
            <a:ext cx="7329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Quelques uns de nos championnes et champions !</a:t>
            </a:r>
            <a:endParaRPr lang="fr-FR" sz="2400" dirty="0">
              <a:solidFill>
                <a:schemeClr val="bg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1556792"/>
            <a:ext cx="3795486" cy="2809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2564904"/>
            <a:ext cx="4463143" cy="3614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42796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35696" y="692696"/>
            <a:ext cx="6628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Quelques rencontres étonnantes</a:t>
            </a:r>
            <a:endParaRPr lang="fr-FR" sz="2800" dirty="0">
              <a:solidFill>
                <a:schemeClr val="bg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140" b="22487"/>
          <a:stretch/>
        </p:blipFill>
        <p:spPr>
          <a:xfrm>
            <a:off x="6498770" y="3251202"/>
            <a:ext cx="2563421" cy="2569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69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29" t="19687" r="18755" b="23043"/>
          <a:stretch/>
        </p:blipFill>
        <p:spPr>
          <a:xfrm>
            <a:off x="151719" y="1399592"/>
            <a:ext cx="1719943" cy="2620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69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4747" y="2046515"/>
            <a:ext cx="4400938" cy="4400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69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ZoneTexte 6"/>
          <p:cNvSpPr txBox="1"/>
          <p:nvPr/>
        </p:nvSpPr>
        <p:spPr>
          <a:xfrm>
            <a:off x="6498770" y="2278744"/>
            <a:ext cx="2563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Dont une écrevisse qui défend son territoire</a:t>
            </a:r>
            <a:endParaRPr lang="fr-FR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003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43920" y="-99392"/>
            <a:ext cx="4792576" cy="1143000"/>
          </a:xfrm>
        </p:spPr>
        <p:txBody>
          <a:bodyPr/>
          <a:lstStyle/>
          <a:p>
            <a:r>
              <a:rPr lang="fr-FR" dirty="0">
                <a:solidFill>
                  <a:schemeClr val="accent2">
                    <a:lumMod val="50000"/>
                  </a:schemeClr>
                </a:solidFill>
              </a:rPr>
              <a:t>ORDRE DU JOUR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59632" y="1196752"/>
            <a:ext cx="7651415" cy="5400600"/>
          </a:xfrm>
        </p:spPr>
        <p:txBody>
          <a:bodyPr>
            <a:noAutofit/>
          </a:bodyPr>
          <a:lstStyle/>
          <a:p>
            <a:pPr>
              <a:buNone/>
              <a:tabLst>
                <a:tab pos="4572000" algn="l"/>
              </a:tabLst>
            </a:pPr>
            <a:r>
              <a:rPr lang="fr-FR" sz="1800" b="1" dirty="0">
                <a:solidFill>
                  <a:srgbClr val="0000FF"/>
                </a:solidFill>
                <a:latin typeface="Cambria" pitchFamily="18" charset="0"/>
              </a:rPr>
              <a:t>Rapport </a:t>
            </a:r>
            <a:r>
              <a:rPr lang="fr-FR" sz="1800" b="1" dirty="0" smtClean="0">
                <a:solidFill>
                  <a:srgbClr val="0000FF"/>
                </a:solidFill>
                <a:latin typeface="Cambria" pitchFamily="18" charset="0"/>
              </a:rPr>
              <a:t>moral, Rapport </a:t>
            </a:r>
            <a:r>
              <a:rPr lang="fr-FR" sz="1800" b="1" dirty="0">
                <a:solidFill>
                  <a:srgbClr val="0000FF"/>
                </a:solidFill>
                <a:latin typeface="Cambria" pitchFamily="18" charset="0"/>
              </a:rPr>
              <a:t>financier 	</a:t>
            </a:r>
            <a:r>
              <a:rPr lang="fr-FR" sz="1800" i="1" dirty="0" smtClean="0">
                <a:solidFill>
                  <a:srgbClr val="0000FF"/>
                </a:solidFill>
                <a:latin typeface="Cambria" pitchFamily="18" charset="0"/>
              </a:rPr>
              <a:t>Christian</a:t>
            </a:r>
            <a:endParaRPr lang="fr-FR" sz="1800" b="1" dirty="0">
              <a:solidFill>
                <a:srgbClr val="0000FF"/>
              </a:solidFill>
              <a:latin typeface="Cambria" pitchFamily="18" charset="0"/>
            </a:endParaRPr>
          </a:p>
          <a:p>
            <a:pPr>
              <a:buNone/>
              <a:tabLst>
                <a:tab pos="4037013" algn="l"/>
              </a:tabLst>
            </a:pPr>
            <a:r>
              <a:rPr lang="fr-FR" sz="1800" b="1" dirty="0">
                <a:solidFill>
                  <a:srgbClr val="0000FF"/>
                </a:solidFill>
                <a:latin typeface="Cambria" pitchFamily="18" charset="0"/>
              </a:rPr>
              <a:t>Budget  prévisionnel </a:t>
            </a:r>
            <a:r>
              <a:rPr lang="fr-FR" sz="1800" b="1" dirty="0" smtClean="0">
                <a:solidFill>
                  <a:srgbClr val="0000FF"/>
                </a:solidFill>
                <a:latin typeface="Cambria" pitchFamily="18" charset="0"/>
              </a:rPr>
              <a:t>2026</a:t>
            </a:r>
            <a:r>
              <a:rPr lang="fr-FR" sz="1800" b="1" dirty="0">
                <a:solidFill>
                  <a:srgbClr val="0000FF"/>
                </a:solidFill>
                <a:latin typeface="Cambria" pitchFamily="18" charset="0"/>
              </a:rPr>
              <a:t>	</a:t>
            </a:r>
            <a:endParaRPr lang="fr-FR" sz="1800" i="1" dirty="0">
              <a:solidFill>
                <a:srgbClr val="0000FF"/>
              </a:solidFill>
              <a:latin typeface="Cambria" pitchFamily="18" charset="0"/>
            </a:endParaRPr>
          </a:p>
          <a:p>
            <a:pPr>
              <a:buNone/>
              <a:tabLst>
                <a:tab pos="4037013" algn="l"/>
              </a:tabLst>
            </a:pPr>
            <a:r>
              <a:rPr lang="fr-FR" sz="1800" b="1" dirty="0">
                <a:solidFill>
                  <a:srgbClr val="0000FF"/>
                </a:solidFill>
                <a:latin typeface="Cambria" pitchFamily="18" charset="0"/>
              </a:rPr>
              <a:t>Présentation des activités de l’Amicale</a:t>
            </a:r>
          </a:p>
          <a:p>
            <a:pPr>
              <a:buNone/>
              <a:tabLst>
                <a:tab pos="4572000" algn="l"/>
              </a:tabLst>
            </a:pPr>
            <a:r>
              <a:rPr lang="fr-FR" sz="1800" b="1" dirty="0">
                <a:solidFill>
                  <a:srgbClr val="0000FF"/>
                </a:solidFill>
                <a:latin typeface="Cambria" pitchFamily="18" charset="0"/>
              </a:rPr>
              <a:t>	</a:t>
            </a:r>
            <a:r>
              <a:rPr lang="fr-FR" sz="1800" dirty="0" smtClean="0">
                <a:solidFill>
                  <a:srgbClr val="0000FF"/>
                </a:solidFill>
                <a:latin typeface="Cambria" pitchFamily="18" charset="0"/>
              </a:rPr>
              <a:t>Lundi </a:t>
            </a:r>
            <a:r>
              <a:rPr lang="fr-FR" sz="1800" dirty="0">
                <a:solidFill>
                  <a:srgbClr val="0000FF"/>
                </a:solidFill>
                <a:latin typeface="Cambria" pitchFamily="18" charset="0"/>
              </a:rPr>
              <a:t>de l’Amitié	</a:t>
            </a:r>
            <a:r>
              <a:rPr lang="fr-FR" sz="1800" i="1" dirty="0">
                <a:solidFill>
                  <a:srgbClr val="0000FF"/>
                </a:solidFill>
                <a:latin typeface="Cambria" pitchFamily="18" charset="0"/>
              </a:rPr>
              <a:t>Andrée</a:t>
            </a:r>
          </a:p>
          <a:p>
            <a:pPr>
              <a:buNone/>
              <a:tabLst>
                <a:tab pos="4572000" algn="l"/>
              </a:tabLst>
            </a:pPr>
            <a:r>
              <a:rPr lang="fr-FR" sz="1800" i="1" dirty="0">
                <a:solidFill>
                  <a:srgbClr val="0000FF"/>
                </a:solidFill>
                <a:latin typeface="Cambria" pitchFamily="18" charset="0"/>
              </a:rPr>
              <a:t>	</a:t>
            </a:r>
            <a:r>
              <a:rPr lang="fr-FR" sz="1800" dirty="0">
                <a:solidFill>
                  <a:srgbClr val="0000FF"/>
                </a:solidFill>
                <a:latin typeface="Cambria" pitchFamily="18" charset="0"/>
              </a:rPr>
              <a:t>Hivernales/Estivales	</a:t>
            </a:r>
            <a:r>
              <a:rPr lang="fr-FR" sz="1800" i="1" dirty="0">
                <a:solidFill>
                  <a:srgbClr val="0000FF"/>
                </a:solidFill>
                <a:latin typeface="Cambria" pitchFamily="18" charset="0"/>
              </a:rPr>
              <a:t>Martine</a:t>
            </a:r>
          </a:p>
          <a:p>
            <a:pPr>
              <a:buNone/>
              <a:tabLst>
                <a:tab pos="4572000" algn="l"/>
              </a:tabLst>
            </a:pPr>
            <a:r>
              <a:rPr lang="fr-FR" sz="1800" i="1" dirty="0">
                <a:solidFill>
                  <a:srgbClr val="0000FF"/>
                </a:solidFill>
                <a:latin typeface="Cambria" pitchFamily="18" charset="0"/>
              </a:rPr>
              <a:t>	</a:t>
            </a:r>
            <a:r>
              <a:rPr lang="fr-FR" sz="1800" dirty="0">
                <a:solidFill>
                  <a:srgbClr val="0000FF"/>
                </a:solidFill>
                <a:latin typeface="Cambria" pitchFamily="18" charset="0"/>
              </a:rPr>
              <a:t>ASGRA / VDR	</a:t>
            </a:r>
            <a:r>
              <a:rPr lang="fr-FR" sz="1800" i="1" dirty="0" smtClean="0">
                <a:solidFill>
                  <a:srgbClr val="0000FF"/>
                </a:solidFill>
                <a:latin typeface="Cambria" pitchFamily="18" charset="0"/>
              </a:rPr>
              <a:t>Martine</a:t>
            </a:r>
            <a:endParaRPr lang="fr-FR" sz="1800" i="1" dirty="0">
              <a:solidFill>
                <a:srgbClr val="0000FF"/>
              </a:solidFill>
              <a:latin typeface="Cambria" pitchFamily="18" charset="0"/>
            </a:endParaRPr>
          </a:p>
          <a:p>
            <a:pPr>
              <a:buNone/>
              <a:tabLst>
                <a:tab pos="4572000" algn="l"/>
              </a:tabLst>
            </a:pPr>
            <a:r>
              <a:rPr lang="fr-FR" sz="1800" dirty="0">
                <a:solidFill>
                  <a:srgbClr val="0000FF"/>
                </a:solidFill>
                <a:latin typeface="Cambria" pitchFamily="18" charset="0"/>
              </a:rPr>
              <a:t>	</a:t>
            </a:r>
            <a:r>
              <a:rPr lang="fr-FR" sz="1800" dirty="0" err="1" smtClean="0">
                <a:solidFill>
                  <a:srgbClr val="0000FF"/>
                </a:solidFill>
                <a:latin typeface="Cambria" pitchFamily="18" charset="0"/>
              </a:rPr>
              <a:t>MatchPlay</a:t>
            </a:r>
            <a:r>
              <a:rPr lang="fr-FR" sz="1800" dirty="0">
                <a:solidFill>
                  <a:srgbClr val="0000FF"/>
                </a:solidFill>
                <a:latin typeface="Cambria" pitchFamily="18" charset="0"/>
              </a:rPr>
              <a:t>	</a:t>
            </a:r>
            <a:r>
              <a:rPr lang="fr-FR" sz="1800" i="1" dirty="0">
                <a:solidFill>
                  <a:srgbClr val="0000FF"/>
                </a:solidFill>
                <a:latin typeface="Cambria" pitchFamily="18" charset="0"/>
              </a:rPr>
              <a:t> Paul</a:t>
            </a:r>
            <a:endParaRPr lang="fr-FR" sz="1800" dirty="0">
              <a:solidFill>
                <a:srgbClr val="0000FF"/>
              </a:solidFill>
              <a:latin typeface="Cambria" pitchFamily="18" charset="0"/>
            </a:endParaRPr>
          </a:p>
          <a:p>
            <a:pPr>
              <a:buNone/>
              <a:tabLst>
                <a:tab pos="4572000" algn="l"/>
              </a:tabLst>
            </a:pPr>
            <a:r>
              <a:rPr lang="fr-FR" sz="1800" dirty="0">
                <a:solidFill>
                  <a:srgbClr val="0000FF"/>
                </a:solidFill>
                <a:latin typeface="Cambria" pitchFamily="18" charset="0"/>
              </a:rPr>
              <a:t>	</a:t>
            </a:r>
            <a:r>
              <a:rPr lang="fr-FR" sz="1800" dirty="0" smtClean="0">
                <a:solidFill>
                  <a:srgbClr val="0000FF"/>
                </a:solidFill>
                <a:latin typeface="Cambria" pitchFamily="18" charset="0"/>
              </a:rPr>
              <a:t>Seniors Academy</a:t>
            </a:r>
            <a:r>
              <a:rPr lang="fr-FR" sz="1800" i="1" dirty="0">
                <a:solidFill>
                  <a:srgbClr val="0000FF"/>
                </a:solidFill>
                <a:latin typeface="Cambria" pitchFamily="18" charset="0"/>
              </a:rPr>
              <a:t>	Paul</a:t>
            </a:r>
          </a:p>
          <a:p>
            <a:pPr>
              <a:buNone/>
              <a:tabLst>
                <a:tab pos="4572000" algn="l"/>
              </a:tabLst>
            </a:pPr>
            <a:r>
              <a:rPr lang="fr-FR" sz="1800" i="1" dirty="0">
                <a:solidFill>
                  <a:srgbClr val="0000FF"/>
                </a:solidFill>
                <a:latin typeface="Cambria" pitchFamily="18" charset="0"/>
              </a:rPr>
              <a:t>	</a:t>
            </a:r>
            <a:r>
              <a:rPr lang="fr-FR" sz="1800" dirty="0">
                <a:solidFill>
                  <a:srgbClr val="0000FF"/>
                </a:solidFill>
                <a:latin typeface="Cambria" pitchFamily="18" charset="0"/>
              </a:rPr>
              <a:t>Sorties	</a:t>
            </a:r>
            <a:r>
              <a:rPr lang="fr-FR" sz="1800" i="1" dirty="0">
                <a:solidFill>
                  <a:srgbClr val="0000FF"/>
                </a:solidFill>
                <a:latin typeface="Cambria" pitchFamily="18" charset="0"/>
              </a:rPr>
              <a:t>Christian</a:t>
            </a:r>
          </a:p>
          <a:p>
            <a:pPr>
              <a:buNone/>
              <a:tabLst>
                <a:tab pos="4572000" algn="l"/>
              </a:tabLst>
            </a:pPr>
            <a:r>
              <a:rPr lang="fr-FR" sz="1800" dirty="0">
                <a:solidFill>
                  <a:srgbClr val="0000FF"/>
                </a:solidFill>
                <a:latin typeface="Cambria" pitchFamily="18" charset="0"/>
              </a:rPr>
              <a:t>	</a:t>
            </a:r>
            <a:r>
              <a:rPr lang="fr-FR" sz="1800" dirty="0" smtClean="0">
                <a:solidFill>
                  <a:srgbClr val="0000FF"/>
                </a:solidFill>
                <a:latin typeface="Cambria" pitchFamily="18" charset="0"/>
              </a:rPr>
              <a:t>Voyages</a:t>
            </a:r>
            <a:r>
              <a:rPr lang="fr-FR" sz="1800" b="1" dirty="0">
                <a:solidFill>
                  <a:srgbClr val="0000FF"/>
                </a:solidFill>
                <a:latin typeface="Cambria" pitchFamily="18" charset="0"/>
              </a:rPr>
              <a:t>	</a:t>
            </a:r>
            <a:r>
              <a:rPr lang="fr-FR" sz="1800" dirty="0" smtClean="0">
                <a:solidFill>
                  <a:srgbClr val="0000FF"/>
                </a:solidFill>
                <a:latin typeface="Cambria" pitchFamily="18" charset="0"/>
              </a:rPr>
              <a:t>V</a:t>
            </a:r>
            <a:r>
              <a:rPr lang="fr-FR" sz="1800" i="1" dirty="0" smtClean="0">
                <a:solidFill>
                  <a:srgbClr val="0000FF"/>
                </a:solidFill>
                <a:latin typeface="Cambria" pitchFamily="18" charset="0"/>
              </a:rPr>
              <a:t>éronique, Sylvie</a:t>
            </a:r>
            <a:endParaRPr lang="fr-FR" sz="1800" i="1" dirty="0">
              <a:solidFill>
                <a:srgbClr val="0000FF"/>
              </a:solidFill>
              <a:latin typeface="Cambria" pitchFamily="18" charset="0"/>
            </a:endParaRPr>
          </a:p>
          <a:p>
            <a:pPr>
              <a:buNone/>
              <a:tabLst>
                <a:tab pos="4572000" algn="l"/>
              </a:tabLst>
            </a:pPr>
            <a:r>
              <a:rPr lang="fr-FR" sz="1800" b="1" dirty="0">
                <a:solidFill>
                  <a:srgbClr val="0000FF"/>
                </a:solidFill>
                <a:latin typeface="Cambria" pitchFamily="18" charset="0"/>
              </a:rPr>
              <a:t>Election des membres du bureau</a:t>
            </a:r>
          </a:p>
          <a:p>
            <a:pPr>
              <a:buNone/>
              <a:tabLst>
                <a:tab pos="4572000" algn="l"/>
              </a:tabLst>
            </a:pPr>
            <a:r>
              <a:rPr lang="fr-FR" sz="1800" b="1" dirty="0">
                <a:solidFill>
                  <a:srgbClr val="0000FF"/>
                </a:solidFill>
                <a:latin typeface="Cambria" pitchFamily="18" charset="0"/>
              </a:rPr>
              <a:t>Autres interventions 	</a:t>
            </a:r>
            <a:r>
              <a:rPr lang="fr-FR" sz="1800" i="1" dirty="0" smtClean="0">
                <a:solidFill>
                  <a:srgbClr val="0000FF"/>
                </a:solidFill>
                <a:latin typeface="Cambria" pitchFamily="18" charset="0"/>
              </a:rPr>
              <a:t> Eric; </a:t>
            </a:r>
            <a:r>
              <a:rPr lang="fr-FR" sz="1800" i="1" dirty="0" err="1" smtClean="0">
                <a:solidFill>
                  <a:srgbClr val="0000FF"/>
                </a:solidFill>
                <a:latin typeface="Cambria" pitchFamily="18" charset="0"/>
              </a:rPr>
              <a:t>Syndie</a:t>
            </a:r>
            <a:r>
              <a:rPr lang="fr-FR" sz="1800" i="1" dirty="0" smtClean="0">
                <a:solidFill>
                  <a:srgbClr val="0000FF"/>
                </a:solidFill>
                <a:latin typeface="Cambria" pitchFamily="18" charset="0"/>
              </a:rPr>
              <a:t>; Clotilde; Didier</a:t>
            </a:r>
            <a:endParaRPr lang="fr-FR" sz="1800" dirty="0">
              <a:solidFill>
                <a:srgbClr val="0000FF"/>
              </a:solidFill>
              <a:latin typeface="Cambria" pitchFamily="18" charset="0"/>
            </a:endParaRPr>
          </a:p>
          <a:p>
            <a:pPr>
              <a:buNone/>
              <a:tabLst>
                <a:tab pos="4037013" algn="l"/>
              </a:tabLst>
            </a:pPr>
            <a:r>
              <a:rPr lang="fr-FR" sz="1800" b="1" dirty="0">
                <a:solidFill>
                  <a:srgbClr val="0000FF"/>
                </a:solidFill>
                <a:latin typeface="Cambria" pitchFamily="18" charset="0"/>
              </a:rPr>
              <a:t>Questions diverses</a:t>
            </a:r>
          </a:p>
          <a:p>
            <a:pPr>
              <a:buNone/>
              <a:tabLst>
                <a:tab pos="4037013" algn="l"/>
              </a:tabLst>
            </a:pPr>
            <a:r>
              <a:rPr lang="fr-FR" sz="1800" b="1" dirty="0">
                <a:solidFill>
                  <a:srgbClr val="0000FF"/>
                </a:solidFill>
                <a:latin typeface="Cambria" pitchFamily="18" charset="0"/>
              </a:rPr>
              <a:t>Galette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93372" y="304801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Des touristes en visite culturelle</a:t>
            </a:r>
            <a:endParaRPr lang="fr-FR" sz="3200" dirty="0">
              <a:solidFill>
                <a:schemeClr val="bg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0272" y="2132856"/>
            <a:ext cx="1904405" cy="3852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848" y="1124744"/>
            <a:ext cx="3603172" cy="3166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2852936"/>
            <a:ext cx="2077811" cy="2991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32432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19672" y="692696"/>
            <a:ext cx="6607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APRÈS L’EFFORT,  LE RÉCONFORT</a:t>
            </a:r>
            <a:endParaRPr lang="fr-FR" sz="2400" b="1" dirty="0">
              <a:solidFill>
                <a:schemeClr val="bg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5111" y="1772815"/>
            <a:ext cx="2775518" cy="4210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6759" y="2276872"/>
            <a:ext cx="2502354" cy="389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866233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31640" y="260648"/>
            <a:ext cx="7812360" cy="1125414"/>
          </a:xfrm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Un Hôtel dont tout le personnel a été aux petits soins pour nous satisfaire …</a:t>
            </a:r>
            <a:endParaRPr lang="fr-FR" sz="28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Hotel Kyriad Prestige - Bordeaux Aeroport Mérignac, France - réserver  maintenant, les prix de 20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581128"/>
            <a:ext cx="1964531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onception et design d'intérieur de l'Hôtel Kyriad Prestige 4 étoiles, à Pa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844824"/>
            <a:ext cx="2271713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Kyriad Prestige - Bordeaux Aeroport à Eysines à partir de 73 €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988840"/>
            <a:ext cx="1527182" cy="166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Kyriad Prestige Bordeaux Ouest Mérignac | Privateas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5616" y="1916832"/>
            <a:ext cx="2146330" cy="143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Kyriad Prestige - Bordeaux Aeroport, Mérignac (tarifs actualisés, 2025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0125" y="3501262"/>
            <a:ext cx="1359695" cy="101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Kyriad Prestige - Bordeaux Aeroport à Eysines à partir de 73 €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861048"/>
            <a:ext cx="1684917" cy="148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8" descr="HOTEL KYRIAD PRESTIGE BORDEAUX AÉROPORT - MERIGNAC : tarifs 2025 et 313 avis"/>
          <p:cNvSpPr>
            <a:spLocks noChangeAspect="1" noChangeArrowheads="1"/>
          </p:cNvSpPr>
          <p:nvPr/>
        </p:nvSpPr>
        <p:spPr bwMode="auto">
          <a:xfrm>
            <a:off x="3989693" y="4817150"/>
            <a:ext cx="1907198" cy="254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0" descr="HOTEL KYRIAD PRESTIGE BORDEAUX AÉROPORT - MERIGNAC : tarifs 2025 et 313 avis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22" descr="HOTEL KYRIAD PRESTIGE BORDEAUX AÉROPORT - MERIGNAC : tarifs 2025 et 313 avis"/>
          <p:cNvSpPr>
            <a:spLocks noChangeAspect="1" noChangeArrowheads="1"/>
          </p:cNvSpPr>
          <p:nvPr/>
        </p:nvSpPr>
        <p:spPr bwMode="auto">
          <a:xfrm flipV="1">
            <a:off x="-1600200" y="312737"/>
            <a:ext cx="2059781" cy="274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5" name="Picture 4" descr="HOTEL KYRIAD PRESTIGE BORDEAUX AÉROPORT - MERIGNAC : tarifs 2025 et 313 avi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653136"/>
            <a:ext cx="2079247" cy="154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6948264" y="6488668"/>
            <a:ext cx="219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chemeClr val="accent3">
                    <a:lumMod val="75000"/>
                  </a:schemeClr>
                </a:solidFill>
              </a:rPr>
              <a:t>Sylvie / Véronique</a:t>
            </a:r>
            <a:endParaRPr lang="fr-FR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3788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843808" y="836712"/>
            <a:ext cx="3284984" cy="887615"/>
          </a:xfrm>
          <a:solidFill>
            <a:schemeClr val="tx1">
              <a:lumMod val="75000"/>
            </a:schemeClr>
          </a:solidFill>
          <a:ln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fr-FR" b="1" dirty="0" smtClean="0">
                <a:latin typeface="Arial Black" panose="020B0A04020102020204" pitchFamily="34" charset="0"/>
              </a:rPr>
              <a:t>M</a:t>
            </a:r>
            <a:r>
              <a:rPr lang="fr-FR" b="1" dirty="0" smtClean="0">
                <a:solidFill>
                  <a:srgbClr val="990000"/>
                </a:solidFill>
                <a:latin typeface="Arial Black" panose="020B0A04020102020204" pitchFamily="34" charset="0"/>
              </a:rPr>
              <a:t>E</a:t>
            </a:r>
            <a:r>
              <a:rPr lang="fr-FR" b="1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R</a:t>
            </a:r>
            <a:r>
              <a:rPr lang="fr-FR" b="1" dirty="0" smtClean="0">
                <a:solidFill>
                  <a:srgbClr val="0033CC"/>
                </a:solidFill>
                <a:latin typeface="Arial Black" panose="020B0A04020102020204" pitchFamily="34" charset="0"/>
              </a:rPr>
              <a:t>C</a:t>
            </a:r>
            <a:r>
              <a:rPr lang="fr-FR" b="1" dirty="0" smtClean="0">
                <a:latin typeface="Arial Black" panose="020B0A04020102020204" pitchFamily="34" charset="0"/>
              </a:rPr>
              <a:t>I </a:t>
            </a:r>
            <a:r>
              <a:rPr lang="fr-FR" b="1" dirty="0" smtClean="0">
                <a:solidFill>
                  <a:srgbClr val="990000"/>
                </a:solidFill>
                <a:latin typeface="Arial Black" panose="020B0A04020102020204" pitchFamily="34" charset="0"/>
              </a:rPr>
              <a:t>!</a:t>
            </a:r>
            <a:endParaRPr lang="fr-FR" b="1" dirty="0">
              <a:solidFill>
                <a:srgbClr val="99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1477108"/>
            <a:ext cx="7704856" cy="5064369"/>
          </a:xfrm>
        </p:spPr>
        <p:txBody>
          <a:bodyPr>
            <a:normAutofit fontScale="77500" lnSpcReduction="20000"/>
          </a:bodyPr>
          <a:lstStyle/>
          <a:p>
            <a:endParaRPr lang="fr-FR" dirty="0" smtClean="0">
              <a:latin typeface="Arial" pitchFamily="34" charset="0"/>
              <a:cs typeface="Arial" pitchFamily="34" charset="0"/>
            </a:endParaRPr>
          </a:p>
          <a:p>
            <a:endParaRPr lang="fr-FR" sz="3000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3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Merci à tous les participants pour :</a:t>
            </a:r>
          </a:p>
          <a:p>
            <a:endParaRPr lang="fr-FR" sz="3000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endParaRPr lang="fr-FR" sz="30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fr-FR" sz="3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Leur bonne humeur, </a:t>
            </a:r>
          </a:p>
          <a:p>
            <a:pPr algn="l"/>
            <a:r>
              <a:rPr lang="fr-FR" sz="3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	</a:t>
            </a:r>
            <a:r>
              <a:rPr lang="fr-FR" sz="3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fr-FR" sz="3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eur gentillesse,</a:t>
            </a:r>
          </a:p>
          <a:p>
            <a:pPr algn="l"/>
            <a:r>
              <a:rPr lang="fr-FR" sz="3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fr-FR" sz="3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	et leur implication à la cohésion du groupe</a:t>
            </a:r>
          </a:p>
          <a:p>
            <a:pPr algn="l"/>
            <a:endParaRPr lang="fr-FR" sz="3000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fr-FR" dirty="0">
              <a:latin typeface="Arial" pitchFamily="34" charset="0"/>
              <a:cs typeface="Arial" pitchFamily="34" charset="0"/>
            </a:endParaRPr>
          </a:p>
          <a:p>
            <a:endParaRPr lang="fr-FR" dirty="0">
              <a:latin typeface="Arial" pitchFamily="34" charset="0"/>
              <a:cs typeface="Arial" pitchFamily="34" charset="0"/>
            </a:endParaRPr>
          </a:p>
          <a:p>
            <a:endParaRPr lang="fr-FR" dirty="0">
              <a:latin typeface="Arial" pitchFamily="34" charset="0"/>
              <a:cs typeface="Arial" pitchFamily="34" charset="0"/>
            </a:endParaRPr>
          </a:p>
          <a:p>
            <a:pPr marL="2332038" algn="l"/>
            <a:r>
              <a:rPr lang="fr-FR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fr-FR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Véronique Heinrich </a:t>
            </a:r>
          </a:p>
          <a:p>
            <a:pPr marL="2332038" algn="l"/>
            <a:r>
              <a:rPr lang="fr-FR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   Sylvie Dechelette</a:t>
            </a:r>
          </a:p>
          <a:p>
            <a:endParaRPr lang="fr-FR" dirty="0">
              <a:latin typeface="Arial" pitchFamily="34" charset="0"/>
              <a:cs typeface="Arial" pitchFamily="34" charset="0"/>
            </a:endParaRPr>
          </a:p>
          <a:p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192" y="4293096"/>
            <a:ext cx="1727268" cy="224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/>
          <p:cNvSpPr txBox="1"/>
          <p:nvPr/>
        </p:nvSpPr>
        <p:spPr>
          <a:xfrm>
            <a:off x="6948264" y="6488668"/>
            <a:ext cx="219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chemeClr val="accent3">
                    <a:lumMod val="75000"/>
                  </a:schemeClr>
                </a:solidFill>
              </a:rPr>
              <a:t>Sylvie / Véronique</a:t>
            </a:r>
            <a:endParaRPr lang="fr-FR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6628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07096" y="476672"/>
            <a:ext cx="813690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dirty="0"/>
          </a:p>
          <a:p>
            <a:pPr algn="ctr"/>
            <a:endParaRPr lang="fr-FR" b="1" dirty="0" smtClean="0">
              <a:latin typeface="Arial Black" panose="020B0A04020102020204" pitchFamily="34" charset="0"/>
            </a:endParaRPr>
          </a:p>
          <a:p>
            <a:pPr algn="ctr"/>
            <a:endParaRPr lang="fr-FR" b="1" dirty="0">
              <a:latin typeface="Arial Black" panose="020B0A04020102020204" pitchFamily="34" charset="0"/>
            </a:endParaRPr>
          </a:p>
          <a:p>
            <a:pPr algn="ctr"/>
            <a:r>
              <a:rPr lang="fr-FR" sz="4800" dirty="0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TROYES   ET </a:t>
            </a:r>
          </a:p>
          <a:p>
            <a:pPr algn="ctr"/>
            <a:r>
              <a:rPr lang="fr-FR" sz="4800" dirty="0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LA </a:t>
            </a:r>
            <a:r>
              <a:rPr lang="fr-FR" sz="4800" dirty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FORET </a:t>
            </a:r>
            <a:r>
              <a:rPr lang="fr-FR" sz="4800" dirty="0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D'ORIENT</a:t>
            </a:r>
          </a:p>
          <a:p>
            <a:pPr algn="ctr"/>
            <a:endParaRPr lang="fr-FR" sz="3200" b="1" dirty="0">
              <a:solidFill>
                <a:srgbClr val="990000"/>
              </a:solidFill>
              <a:latin typeface="Arial Black" panose="020B0A04020102020204" pitchFamily="34" charset="0"/>
            </a:endParaRPr>
          </a:p>
          <a:p>
            <a:pPr algn="ctr"/>
            <a:endParaRPr lang="fr-FR" sz="3200" b="1" dirty="0" smtClean="0">
              <a:solidFill>
                <a:srgbClr val="99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fr-FR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Dimanche 13 </a:t>
            </a:r>
            <a:r>
              <a:rPr lang="fr-FR" sz="32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Septembre au </a:t>
            </a:r>
          </a:p>
          <a:p>
            <a:pPr algn="ctr"/>
            <a:r>
              <a:rPr lang="fr-FR" sz="32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Samedi </a:t>
            </a:r>
            <a:r>
              <a:rPr lang="fr-FR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19 </a:t>
            </a:r>
            <a:r>
              <a:rPr lang="fr-FR" sz="32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Septembre</a:t>
            </a:r>
            <a:endParaRPr lang="fr-FR" sz="3200" b="1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95736" y="2420888"/>
            <a:ext cx="530042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6000" dirty="0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VOYAGE 2026</a:t>
            </a:r>
            <a:endParaRPr lang="fr-FR" sz="6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14177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6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2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dvAuto="500"/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85317" y="260648"/>
            <a:ext cx="36984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fr-FR" sz="2800" b="1" dirty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Golf de </a:t>
            </a:r>
            <a:r>
              <a:rPr lang="fr-FR" sz="2800" b="1" dirty="0" smtClean="0"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la Cordelière</a:t>
            </a:r>
            <a:endParaRPr lang="fr-FR" sz="2800" b="1" dirty="0">
              <a:solidFill>
                <a:srgbClr val="0066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115616" y="5157192"/>
            <a:ext cx="8007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Parcours </a:t>
            </a:r>
            <a:r>
              <a:rPr lang="fr-FR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 trous PAR 72 </a:t>
            </a:r>
            <a:r>
              <a:rPr lang="fr-FR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– 5896 m, doucement vallonné et constellé de pièces d’eau et </a:t>
            </a:r>
            <a:r>
              <a:rPr lang="fr-FR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fr-FR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d’arbres centenaires</a:t>
            </a:r>
            <a:endParaRPr lang="fr-FR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0559" y="1340768"/>
            <a:ext cx="4067945" cy="3073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print"/>
          <a:srcRect t="17609" r="8692"/>
          <a:stretch/>
        </p:blipFill>
        <p:spPr>
          <a:xfrm>
            <a:off x="683568" y="1196752"/>
            <a:ext cx="4671528" cy="3750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0829591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5472" y="399534"/>
            <a:ext cx="37381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fr-FR" sz="2800" b="1" dirty="0">
                <a:solidFill>
                  <a:srgbClr val="0066CC"/>
                </a:solidFill>
                <a:latin typeface="Arial Black" panose="020B0A04020102020204" pitchFamily="34" charset="0"/>
              </a:rPr>
              <a:t>Golf de </a:t>
            </a:r>
            <a:r>
              <a:rPr lang="fr-FR" sz="2800" b="1" dirty="0" smtClean="0">
                <a:solidFill>
                  <a:srgbClr val="0066CC"/>
                </a:solidFill>
                <a:latin typeface="Arial Black" panose="020B0A04020102020204" pitchFamily="34" charset="0"/>
              </a:rPr>
              <a:t>l’Ermitage</a:t>
            </a:r>
            <a:endParaRPr lang="fr-FR" sz="2800" b="1" dirty="0">
              <a:solidFill>
                <a:srgbClr val="0066CC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/>
          <a:srcRect l="20540" t="15770" r="21483" b="10488"/>
          <a:stretch/>
        </p:blipFill>
        <p:spPr>
          <a:xfrm>
            <a:off x="755576" y="1124744"/>
            <a:ext cx="4104456" cy="3508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561374"/>
            <a:ext cx="4103329" cy="3307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2000133" y="4941168"/>
            <a:ext cx="55962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Parcours </a:t>
            </a:r>
            <a:r>
              <a:rPr lang="fr-F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 trous PAR 72 - 6241m</a:t>
            </a:r>
          </a:p>
          <a:p>
            <a:pPr>
              <a:lnSpc>
                <a:spcPct val="150000"/>
              </a:lnSpc>
            </a:pPr>
            <a:r>
              <a:rPr lang="fr-F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Dans un </a:t>
            </a:r>
            <a:r>
              <a:rPr lang="fr-F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domaine vallonné et boisé, </a:t>
            </a:r>
            <a:endParaRPr lang="fr-FR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Avec son green signature </a:t>
            </a:r>
            <a:r>
              <a:rPr lang="fr-F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fr-F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 </a:t>
            </a:r>
            <a:r>
              <a:rPr lang="fr-F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trou n°12</a:t>
            </a:r>
          </a:p>
        </p:txBody>
      </p:sp>
    </p:spTree>
    <p:extLst>
      <p:ext uri="{BB962C8B-B14F-4D97-AF65-F5344CB8AC3E}">
        <p14:creationId xmlns="" xmlns:p14="http://schemas.microsoft.com/office/powerpoint/2010/main" val="34116946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27584" y="260648"/>
            <a:ext cx="8142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Hôtel </a:t>
            </a:r>
            <a:r>
              <a:rPr lang="fr-FR" sz="24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Alba Le lac d'Orient *** – Mesnil Saint Père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398308" y="4797152"/>
            <a:ext cx="71341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0" indent="177800">
              <a:buFont typeface="Arial" pitchFamily="34" charset="0"/>
              <a:buChar char="•"/>
            </a:pPr>
            <a:r>
              <a:rPr lang="fr-F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Chambres 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 </a:t>
            </a:r>
            <a:r>
              <a:rPr lang="fr-F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rez-de-jardin 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avec douches à l'italienne.</a:t>
            </a:r>
          </a:p>
          <a:p>
            <a:pPr marL="95250" indent="177800">
              <a:buFont typeface="Arial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Accès </a:t>
            </a:r>
            <a:r>
              <a:rPr lang="fr-F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inclus : 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Piscine, Sauna, Spa, Salle de </a:t>
            </a:r>
            <a:r>
              <a:rPr lang="fr-F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Fitness </a:t>
            </a:r>
          </a:p>
          <a:p>
            <a:pPr marL="95250" indent="177800">
              <a:buFont typeface="Arial" pitchFamily="34" charset="0"/>
              <a:buChar char="•"/>
            </a:pPr>
            <a:r>
              <a:rPr lang="fr-F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Possibilité 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 location de vélos</a:t>
            </a:r>
            <a:r>
              <a:rPr lang="fr-F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marL="95250" indent="177800">
              <a:buFont typeface="Arial" pitchFamily="34" charset="0"/>
              <a:buChar char="•"/>
            </a:pPr>
            <a:r>
              <a:rPr lang="fr-F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Animaux de compagnie non acceptés</a:t>
            </a:r>
          </a:p>
          <a:p>
            <a:pPr marL="95250" indent="177800">
              <a:buFont typeface="Arial" pitchFamily="34" charset="0"/>
              <a:buChar char="•"/>
            </a:pPr>
            <a:endParaRPr lang="fr-F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Dans 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 parc en pleine nature </a:t>
            </a:r>
            <a:r>
              <a:rPr lang="fr-F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à </a:t>
            </a:r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200m de la plage du lac d'Orient.</a:t>
            </a:r>
          </a:p>
          <a:p>
            <a:r>
              <a:rPr lang="fr-F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20 min de Troyes en voiture et à 15 et 30 min des golfs</a:t>
            </a:r>
            <a:r>
              <a:rPr lang="fr-F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r-F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2" descr="data:image/jpeg;base64,/9j/4AAQSkZJRgABAQAAAQABAAD/4gHYSUNDX1BST0ZJTEUAAQEAAAHIAAAAAAQwAABtbnRyUkdCIFhZWiAH4AABAAEAAAAAAABhY3NwAAAAAAAAAAAAAAAAAAAAAAAAAAAAAAAAAAAAAQAA9tYAAQAAAADTLQAAAAAAAAAAAAAAAAAAAAAAAAAAAAAAAAAAAAAAAAAAAAAAAAAAAAAAAAAAAAAAAAAAAAlkZXNjAAAA8AAAACRyWFlaAAABFAAAABRnWFlaAAABKAAAABRiWFlaAAABPAAAABR3dHB0AAABUAAAABRyVFJDAAABZAAAAChnVFJDAAABZAAAAChiVFJDAAABZAAAAChjcHJ0AAABjAAAADxtbHVjAAAAAAAAAAEAAAAMZW5VUwAAAAgAAAAcAHMAUgBHAEJYWVogAAAAAAAAb6IAADj1AAADkFhZWiAAAAAAAABimQAAt4UAABjaWFlaIAAAAAAAACSgAAAPhAAAts9YWVogAAAAAAAA9tYAAQAAAADTLXBhcmEAAAAAAAQAAAACZmYAAPKnAAANWQAAE9AAAApbAAAAAAAAAABtbHVjAAAAAAAAAAEAAAAMZW5VUwAAACAAAAAcAEcAbwBvAGcAbABlACAASQBuAGMALgAgADIAMAAxADb/2wBDAAMCAgICAgMCAgIDAwMDBAYEBAQEBAgGBgUGCQgKCgkICQkKDA8MCgsOCwkJDRENDg8QEBEQCgwSExIQEw8QEBD/2wBDAQMDAwQDBAgEBAgQCwkLEBAQEBAQEBAQEBAQEBAQEBAQEBAQEBAQEBAQEBAQEBAQEBAQEBAQEBAQEBAQEBAQEBD/wAARCAH2AtcDASIAAhEBAxEB/8QAHQAAAQUBAQEBAAAAAAAAAAAABAIDBQYHAAgBCf/EAFwQAAECBAMFBAUJBAYHBAcHBQIDBAAFBhITIjIHFCNCUhUzYnIBJIKSoggWQ1NhssLS8BElNOIhRFRjc/IXMTVBUYOUGCZFZFVWdISTo8MJgZGxs9PjJzZxocH/xAAbAQACAwEBAQAAAAAAAAAAAAAAAgMEBQYBB//EADERAAICAQMDAwQDAQACAQUAAAACAwQSBRMiARQyESNCBhUhUjEzYhYkU0E0Q1Fygv/aAAwDAQACEQMRAD8A9sQuB/bhQRtmUPX/AGR1/wBkIhEAD0LPRCAjoAFR0JhUAC46EX/ZC7/sgA6FwiOgAXHR1/2R1/2QAKjoTf8AZHAcACoWBw1Cr/sgAXf9kLv+yGb/ALI6AAi4I6B7/shd/wBZAA7HQ1jQvGgAdv8Asjr/ALIav+yFX/ZAAu/7I6/7IRf9kdf9kAC7/shd/wBkD3/ZCoACL/shMMwuEDPqO3/ZHX/ZDUIv+yAAi/7I6/7IHjocAi/7I6/7IHjoQAi/7I6/7IHv+yOv+yAMwi/7I6/7Iav+yEX/AGQ4BF/2R1/2Q1f9kdf9kAZjt/2QsDge/wCyOhDwIv8Asjr/ALIav+yOv+yA9Hb/ALI6/wCyGo6AAi/7I6/7IHjoBgi/7IVjQLHQAFX+OOv8cCwq/wCyAAi/xx1/jge/7I6/7IAHsb7PjhWNA9/2R0ABGNCcaGY6DAB6/wCyOv8AshmOOAUXf9kdf9kNR0PwAVf9kdf9kNR0AZjt/wBkdf8AZCY6ADjOOv8AshFn2x0AC7/sjr/shmOgAev+yEGcIhdn2wALv+yFX/ZA9n2wuEAdhMdf9kdyQAdf9kM3n0QuOgA6OjoQZ2wALs+2OhF/2R1/2QALOEWfbCY6/wCyDMB2z7YRyQm/6uOv+yABV/2R0Jv+yOgAhL/shd/2QgAjskTCDt/2RwZ4THAcABEdFUbV/KnNVK04mgZ4B4BuOQDsvP7kFtq2kzlrJ3SeMHbf8MFn34hGLBHRHzudtZDLu1Xd5pXgjYHPedkIlVQyecKuE5bMUVja98HRDnpJx0RLOp5A/XcNGj69VlfjB5IWwqGVPFXCAL4JtVsAwOEAlYXEe5nEqZpGuu+RCwL9cIOoZGCoJ9qs9Bn3wQ54ScdFSDadTB1kFHb8ibg22MCwLBYfg88KqfaXSVKpXvpqBqmiZgklnvsjwXMtcdFKonapTlZt3CiC4MzaggZg4WD6ZG+LB865B/6VZ/8AVBHqJuBuJ0JWOiHOsJAj/wCKs/8A40J+eEjPu5kz/wCph8HDeQmoXFcWrmn23eTVh/8AGvgQ9pdMB/4y2gSFxN5C3R0Uk9qlKgf+2EfcOB5xtmo6QpY81nKKIeQ4HXb8w3lNAv8Asjoy+T/KB2cztU0GNQAaoZ7LIiqq+UnIKbeKsUJas/VAOQ7L/BELuic3HzNljoxgPlOUP2R2i+Tftlv7Pg3nEM8+VvSoZ5bJ5k5/xrEfzwncQ/sGZ6DCOPXGH038qKip2qDFTfG0wUybpZff5ItB7Y2ICZ9lTKzxhZEq9ej+Au8aRC4yk9usqDInLnhnZfYZhEaHygWhqt2vYZ4q6ILfxmTn8HghXdE83GzzNqv+yOCMfbbdWrldVAJUZmgF5gD/AEfBCXm29dtw+wzDzuf5IZF6SeDib2BssdZ9sYl/pymqypoBINHPvP8AJDJ7ZqjC9PsZsFnXfEm0J3Budn2x0YIe2aqv/RrYP+Sccz22VUs43ROXMMXWAHfCP1SP5km8bxZ9sLs+2PO7/bNtGNwabGRyoLNZn/niPR2nbYnL9JdqxRNJfkSbAYQJ1ST5hvHpWz7Y6z7Y8uuZlt6fuCdp9sIh0A2sgScVztikK6XaMxcs7wvRB2aKON7HthD4Ee9/g9YQiPPSLnbbKm4JpzgH/aIb1yerGetDPDU4PbS/VDDnBo3o2GAPwRC+8/wWQYeo+Z6LvT6xjrw8EeUUZPtpCaAudRrNg5zCZX/jiYk7/bZLVT/7xgaV99ix418SbIm9/k9KwuPOi1T7aURBRR8Bn4ARMISc72xGlh9vgHkiPZYO4Q9IXp9YwjJHlR4z2qTI8SZVG8WDPwQcw8idfydJog6qCag0AMEz38EQDyQOqQc3DuD1LemEdjB9ZHmpGqtpTNK8Hy26Xhe4WeY1kcwrOrZwrwKgeHnMLwWwQPyRV34UdUZ/Ifef9D0xcEdHnRse0PF4lTLB/wA44I//AKhmWIpWrkPIZxa2ugncHoOEYyf/AAjz4aNfmQKfPV4BhzgZhAU+qGqqeSRXmVfvDNc7EQNaIbEiVUzcdLGZ6Q3lHrjt5R648xM39QVC43T56zIFVwPgnfnCHX7aa08w3R9Xk1ALwAEsaESzC8W9lxPc3/Q9MG5QAIQb9oiF5qWB1nHj+azJi/M3bWoHLxUz/rec7/BA8n3WdzlKVTVTczs71E8l/RZFP7rX3cD33j18tU8gbd/OWYedYIZOsKVBI1zn7AEg1nvIR5tbbN5c5FXAmrk/cg1tsu3NDD7Rc5w1hGukSSfwV+4bob6tX9FNmpu1KnYWB0OQOIr/AEzbPMI1E55fZ/5Y4w89lyF2OD5ZbwLWGEEI0HNTIwdO2e72WWAjEnbkfcOa2e3jZqCWP2wf/THCEdvezlb/AMVc/wDTHGOI7HGKIH+8TO/rD+eFo7JWlh/vI7/BZZEnbKe9zKbGG3XZsf8A44Yf+7LQr/Trsyvw/nAf/TLfkjImezTcP/FcYLDCxYAhAbMQxTw12YBr0az6487YO4c1s9vezUL/AN6rf9McOo7b9mq3/j9nnbHGPrbJUFlTU3tsH/J/njkdj8qbYvr1+Od+cNHkg7dDzuGN2YbS6AfpAaFVMM/Ia1kSB1nSIDnqeVf9YEeeXOyunGxBiTlyB6Avj6Gz1M27dRpNW3Azonu2s/fhO3Qk7lj0U2qenHg4jSoJat5HIQs59Iw/8YZ/9SEecW2zrc8XDnN5r51r0YX/AKOsa8HdRucJfWAI8nvwduHcnoD520r/AOscqv8A/bAjvnVSv/rHKv8ArAjFA2aUB9IhOzPrByiH4Ijz2dNWyp9nPrEr773AYxwmye9wbs8rOlZaYA+qOWo+dyECf6SaD/8AWph/8aMKPZ0+PCT7VRwgO++z+eODZuvigupMkb+ewNcP2553Jup7SKDAgT+dTA7+haErbUaAbX31MzyRhP8Ao6UC/AUZhf154aW2V7ykkgpNUQANZgjnOE7Y87hjeD2r7PADE+dTM/JngFnts2eP1TTQnl9n/ljjIltnro0kmqYS2xDQd8IWoOf/ANVCWgfOeeDaPe4Y3sK8o4//AB9n78L+e1K5D7cbZ/HGA/MOrbeG6Zgfn/khIbMajAzw5qiHkg2nDuWPQHzvpz/0qjA7mv6SbCZrzhsFnWcYYGzSo93w1J4Bq9e7Q7/oiQAcfez3jrNHJ9+DZDuGNmPadRaIAopP2YYn99A/+l2gP/WNtkjIQ2UMVv8AbDo3njAME/xxy2yKQX+o4yKPQsd5+/D9ugdyxqx7Y6DAz/fCJ+3DLnbZQiKuH2qiZ+eM6DZXSOEOPLXhkH/nI5bZpRyKRrnLVrAC/O5g2k6BvOX09uVBh/XoFPbxSIa3bYA198Zn9yMJbVVskWmgS1CVOTbnf6wax2RoyOzekrOHT4Hf/fH+eIYdmfwDN0LeO3+gCKzflg/5Jx0Ud9SVCyRsLuZ0+zSTus9BGst+eOiOSSCNsep70lfr+Ssf6WpaikAITxyatmRvjWQhHao0eNVVzYzXFQDkWvjzUD9d+riKLmiqYX/4IQJJ65QbNQk/aVhrnkVOKn3F8Bto3N/t1XRVD1R/u9l95rQUttd7VlZr0rOX+9nrRW+hjD3kylqwOF896HB6+P1/HEUzmTpgrL3bRRYzXWzmHREffyyD7SmunU8ykk7SqCarud7sXNyB5MY7DD7kJpjaEgtKG8jmLpy2cMjX3MwM9Zn+SI+fB22AYeMzsWsM7w5Ip6K0gWSVxMYzarYx2az/AFZEdeTiTG0TKoWjmlwapu35zBBghwgW5wOw8nREDR8+QOt9xdm8ZhMWBgH+OHXFHWrN0zA8BDBcAieMfgM8kRr+dtGdUBiZzQADyfHFjN3IjXWbyY/O0E0F1vXcdG/P0X/GcVypJ9NXhGeI8RxwBawzvPR30VpGd1B3i67zd0Dx2CwHyc9kczqF88lrtcEwWcLgDUA8/JEL2eIxJtqnn6LX/aLxyaDkL8532RfZxMplLacl88Bis2B6jfinfZGOU9WDTelQmTTBNDOAGGRbwRLTJzVW9N5GaCwNDAFuzjvMEQyHf9yDeYAiTztdtUJqX52R3rHr6wi0VPO95Sbu/qDzgHRkiqTvspFqdjQETXWNE+haOk/bFSSNWWy1qj2gueA2Mwiuk2Y/p6nU9U/zbmW/Lhjb6HsfqwI0052gtLmk1N0zRB7ksSWBYw84ckZlVuyipmzXtWRumz9w1RveWHYYddnWENM2z6Tyho1fJ2K357M9kW+/2E4CS1ufM0hasEJIuiGIi/S1nZE7JJl/pFmhydi7BnZxwPnAIwR4/YopYm/HkODmFQzVs9/dU1RbKvW2AYAfGNCIe8md83DZSNDeJrKqflTjsp3X7NFUNZ4Jn752QDO59R1PJJb1VTacGef1FG+wPfjGn7nIaGPZn5+eIxGpJOCrhoopjH9df3Png+5SuJghsFZ1bSrOXJKUrNd8VXRzmYGjg+/FHZzJqzSM5i7N4qfO4zxm9Qz5qifDdGePr57I1DZ0wpGpJCb5BBs5cZ0QBY78Hx2deuK9uZ8c3HRCKRmTGTzTDTk16r3RZeHjiTnc+TctXajR3jKrnjuTOKjUiLumJk4QmSiJ3/wzdE89l/8AJFXk7x82nyxzKxtiI6DPOARCkXWTmBbgeLrNVU2lhuD5APRE0ezSqpkwbnvbNglkPFd6zOKVJETWnztORpovG6DY1nIYxgYBfns642ifTuoGzBubSTvMIADhJB7/AMEQXJmgwwBEzMifySa08qCE1lu8vUM5uGh5D/WSNopgzOmpU1UmqzB6+RznZ+uuBKYk/ZUrVXnm5v5g6MEEUjAwBELLIandE7ykqupPzbPUDwUcL6GK02oK/Asww4FyeLSaVMAdrsTM1zyGZxm8+qenFnqUqPeWeOtkMFr4u0ylTv5r9h79v71qeQ1gs9/44y+p5PUa1OY8qkaLwzC9yBo5wDXkivDIrjuSAPFJaqE8Bc1jO8LzC8DsCDX+2ycA6aISPPeF6wHZfZETTFH/ADtpc3cxvZt0EcBs3bnnv0GcMbPaAdI1Gq7d7g54NiyRneeS/J9yLe/1jK2Bup7XX0tdSywN/bum2OGC2C9YOcwhFZ7dX0hsTl0tvSdZGzg+vrsgU6tmTaRu2r7QyWM22CYXggFlmf24jJJWC7mqKgfHKmYO+yr2GMF4Ir/gANcCa1MhZ7ZHK/8A6RdpVTi33p2YJG541mT2DiYlT93KmCsqmTTBbne6eAax+5f7kQ8nZzU5ybqYzJZ+3lAL3o6MZfRn6I6TzuazKUpJzz19wAPXW7nnsADyexFSa+8gmBFHPpxPnTRNBc0UnSJukTNEwCz66CpqFa092fNZVUBne5AGCLjX+vzwufOXU+et2LGXIhM3SwIArjAeCFlhmH34gtq8+mUnVl77spys3arGuF6JgB2az8ABkiFJ5t0HQ1LZ7tsms+SetZzLmwOGWBYqGRE779fuRWtos4dTt6c4QmN+vdgvAwAMn5/giElU1lT+Vqz+T7szlUxRBc1r86z0z7gw64qtN1I+eTlWRu5V+8JQtgOXB6Az5MkaL6lZmTATZRC+0rtOqqm1zloO+0gM78JZFY7OgA9gI2Cntp1PuZWBzj92uwRA1gWz6/JGTnNQMjdy1ML0MgAEUeZH3rt8+eetOf6uGjk1h44K+r2YOCiPCjm9ntaYhNAQXaI7upozwVT21GQTgHpzF02Zg1sO8z6/8keYp3WyDOYy+VKSp4eAaG7AF5n+sgZIj+3pzvCobrghjGi2cOLEcbwRpQ6xbIXrKezWdW0q/E1Gs5ZnZrzwl5UjHsZ3NZMui5WQA8kePJDPgWSCaoTIzPG/hwPRGh1DMn1Kyhu73R48P+s3/Q+5+skO/wBQzJwxESmhprba7vkh3pCVGb08cAsDJEZOJxPAlbcJiu5WVQDHeAB9zfr9yMnlVf7+l2UvvIX6/B4IkGc1YheoZrXte+DnyHGLetWb3mWURI/AsaO0VAHhtE5dMnKTKywAvvvs6P1ri209Vr7sg5i7lvrYGdjRbgn/AJ4Cp7aXRwN0prOKHls1BcAQvxjyB1xcKY230Ui97NdbJ6bOT38E8HGdGF+QzPo/JBDFX83LKOQ87rOcP0jUaKGGTI3A7M/niQkNbPmzdwhUChmaABgnffn84exEbULx05mjio0Alshb3oeqNGBuWqIZDvvs8HkzxSZl84GDyYeomi33nBBuYX2L3nfksyfyRbntV6vTdTIh2yYf7S3zZdF8nNb8Ba9ZIPqIaOpHe0jeJlJ0AbTCV3nu7sL8HyQzNaJkc7btHVQOt2Vahk3c8hw1T1GfNh64fNZ4s5BdE7AV19d4HHOSaksq7OZMkJCfO2a0lUMnnk5XBZ3ea+7t1s/j9/wRZqhn3bwN5y+QMFnXrRhzoxGLSppJ3Ru6gkDZadr2Omz4HILWWBYeCj7f3IqT+fNGc+SPenO74OdutrP9Z4vNZ9lIUHRMHzNSlTNjusvdrtcYDReoaOcEQW9/PFacyrBmTif72sbewD3cNEdTEyms7fmgG8rAYGF7sMEwzhEqs2mQOjaYYAqhyBnitM+ZZREkJCTzV8znLdP+JvssSvPvzD+eL9J6tB4GA6fACoGCIBGUgsoD9o1Qa4KpnxljPP7kRtTs5xOJiydsZAsi9NtYsYLZLOuNWhrb1UwKFmskh6CxHf18dev9ZGW7Lu3JbU0sTmu+OQmKyCD81XPXkAPfOPQq3zcYPePT6wWa/WdEdTW16GZM+pT+2v8AsU/1q0+JCL3f0akWtapKRRvD5v8Af6ONrgtnO6VBkE5CVNgZB3zjee56/vxOmsQyeAfbf9lKx3f1kfON1nFzmtQyDdzdJyNmbTv8bfDss64jFqwplZV67+bnCan3u8rcbyR5Z1tKqZuIlDP5FCq2fO6eYBMWthgB8a8+TwRJyecIT5glMpc7M26/PZEZUNT75eovLmbZwg5wA5ws/PngKVG1k7DDY8FV6fGwT989dgRzP/ZJvePEs/av9BE+ePgei03o2yXXfZeHP4Airyqp6qRFjLZNI1jBfjmayOi/r9+JhZzIzm+/IPg3fuQaBf8Af5ziBZzKa0xPjd4CzOXujyAtZghr0ZLzion1O89jMfs0wNLxlwDxwvGXP6CIlhtIlSyrKcpsUVmmDg7ua1mM6yfHDzzapTkqZbr8ykUZgutfYbm+OgT6sr/qVvtv+w29c9FkdYuecE74in+1GVIv1U+xmbZIDsAOfRD9K7V5VMpu3aO6fRAF3Jgju62gOSJk+qa+eAfbW/YL4gF3cdjKAXcfBFzWeUiDoN7lzkAOzn0QE8qHZQzfuJc7N+CqAAZ2WGGeLn3uEPtr/sVveT6DiFmVcsWAnhnjHyHZkviq7b6zam6WlVFqOezEAPeXAaz6/YjF2dSPjNkxdoP93DQsB5PAGuMTVded0wpjw1Nt+ZtTna06YOm6DtRsBmfJoODqe2r7+re7XBZrfZfzhGWXsX4uEGKCxqnejvCXGv8AvwQszUZskmjVoCN4X8XIFnOZxzialcgfPMs9sjnoBGfIOTwEHYGeuHd/X88ZLRjZD5yyddpOFnIGsCC2QzCznOLRWe1Gn6emn7qYuXjJDWZhZf8AHHWVvqOLazmKb0Hz4F139cA7uGgnGNfh2HZ0RijnaXMVn6vrWCljclh8+iB0a5UbOlV9+copIa1b/gOEf6mTPgodm5uZzL+7CEdsKBFCDaW0Bgb53LQ4YGZhjckMo7SJUbVVp2le9XzomFmS+z88X/8AoahD2cxoBzhe/k9+Mn2nbXQNJ3SsqC8zCxy4Bb4It1JOVJqq7xH2Rc7G1/OcY5VUkQlsmego07Sma7w0Q8Z/r78U9S1XOuuz8iavTfPmZ+5ftXiv+0QRNDOABkjfdktSTWW0aC9QPlnLiaLGuzAzMzs/WeM9onYheG91jNVlnb0MYGjc7MGzki8LMEJU1SQ426X5/B5Djk31frHwruXEp/uKnlUTlzMEpdMpe4epOQu9CAjafoMP9fp/ZyR0Q7tJ42mrhcHIPknXo9BpJ3mdpf8ADIYeP3I6M/rJNLy6uWulZOnQ85Nqkatnarp8pZjng7wDbGA/HEZNWE4sSfLtA3ey8DDOHwQdTbOVVO6cNZUxmSyq/ICN4B4wi6y3Y/WKzhJ1kBLBsPeMge3HYdykZn4dQSm1py5YBNXygImYYAc4eeyJucTJrLW6SgNADH5wyZ4sEq2boM6fFo7fYLhDPkWyRBP6eOoTd4jp4iq1RsA1Ub21/wB+KjWUzzHwKv2rvj92pv28qnn3QOuJDZobV/Vob8ujhYNm7rNshnExs3oZi8lcwnFVS1sBmtuqOFks5zhmTtpBQFSnNcd+zA7wRxjvye5EsNxM2RARC3TjYnvk5VfINHLbyOdB+CIdzsETfszXdVO/RmF5gF6N4e/ri1UxX76p6w3uVVA87MBE/Vwss855I6tqwYzJVVo7N4sCF4XgdgQPqmDYITOiEwGxyayenG4LvmaKTXgLOzWxj9yz8cZ6zkk/W3elaVXxjBY95dmGS/zno9uOc7clzlG6p4zYEOAjjBk1xeNg9W9lVME5mu4It3oHjA4WyLX2aPchIZP3K2BUdnVJBSVZS+o643OZJNVr1mILAsFmjk/WSNe2wbaaD2o0ocnk8qRk9QMrN2cOAzgH1OTkgTaXWdD1U4BSTSpgwNksaJuGiNmN+eMUWZoM61aLvnbwJeawX7vrR8cI82bkycEwLgGw1OqqcaYDtZGcJ5FjPGsc5/HF42dfJ72jUHNJVP6flTN4EuMF/XnJgd4Z9FkbnIa5p+VAlhy4z4IcUEQvW8cSZ7Tmhj6pJ3J+dYAj1L1fDB2JneJPAqj+s9oe4ThjVtMS1Fo9bbqAJXhZkO/OYR5nqGlZ5uDh8xlzly3a6zb3rHGobe6/lsycN+GbZwhnOx5eAecPbjKka2rE2Hqu7Gjfks0eeKGfPNPAR5Xk8yn/ADD7ebhMXa7lm3XCwAsO8F4iZbTxhUYKMWmM3angngo5wv8Arg8/3IvZtprOF1X67o2wIOQRWDebL0OezJFtRlWzKQi9fU4+eLOMEAcvnawXrB7AZ4me9ghC5Vdnuzr52zFwD4+4O9ZZZbIjniy7SNldFfN96nTK8y7Ya52YIohZ5LA5D/JFXOrXckZmxk0xWZt0FjWMwC81jOIf5+VBj70+qMEWiHI4DvvHriNO4fmg6YIQi2xmvL0pU6p8EUjzrO7wsRD34lm1MJ0G8aS3HePFTRsMN8s+CHZDtOaVa47OaJuXKrJFdYDA7wW9iOnEnmM+nLKavqYmoKoAGM4Bbdlgsge5YywmDAiahk9XP5a0fSqnzWcLgZ7uijjGHn59EHSfZjTgU4yTq1B4jNnV53tzO8OgImJbT0/OcvZxMn3Zre/1Bukteejn/JEwjR9RuXBu013LnRZYjfA99sMMwRCuS2ktm0q/er5SZYp6zcHgn8EXaVIzGvFWUqk96Nhhn3yyxAPHz6Ij3OyWrp2eJuk1BuZ+sgctvxvji+0TTb7ZXRp9q4xzBfQbhHB579EUJnz+eQ+AI5o91TardNSaoraLA6PHfEn2UhKjmE5aTXeQDJo54p9YbQpa83uVNE1llXqwAiBrex/PBFSVyhIf3U0xlvrrAvg2R0HVnnqrhBe/FmIHkM9GSz24ak9PS5bCls5dPHOBkPoM7IhAnEx3VJ86vWcMv7PfZz/yRN0lZMn6U5dgsiB2Or7LOfPEyIPgTzOVSpm1cHk3dkiZmiAWeM74qNN1CotVcwdIA2c4DY17wDRnyeTXHVVWzREHqjRPBDOgd4WZIitjhy6cTGZtO0VlgesGvq4ciF8JL4ERYFkd8lEspUGvrDpH1lULLANY8nueDRZBSzljTxHugAAG83UL7PWbEfzxMLS1R5WjKcb0DBo1ZrrYKPPyaPcilVszAH8kacZFob8zWNG8MmCYH9z7kU0H6DVPHNUWtVg0/iMYEDvO88c0PHyZ9EA0G2Xk6U9UT9ZmC6xr7xoBFBY+S/wB8EESdY2bNw7dpgwvcm6No31heGjPz6MnjiPkizud1bUqi/BZLotQRfWaLMnucYzh0+QAVEvDn0yk669jlVrfjHoDucmfnyXxH1hOKqmTqYJsbAAEbOKAcZA7777/AKELIm2zOTyStZJTLRNY96RvMLDM78E86x6AiB2nIy6SSF21dKGirNFlwcrAz4wII6EA+5FlOvIrloltNoI7LJPLXYAzcINgXbIt+dfA4x3+3rjHWdN1ic3qhrSq4PAQAHqz4ws8gf42eNqnE7v2dy99Lmjzjy0LMl5ooLBZfngiSUY7oaiJmbFPtWYTtyC1h/QrhYFnkvA4IbG3kxI6FfpVnWM4S3FCW/vXBBdykqsABn/WiIdzJKqBIFJqgszby5bengGdlhgevRnyRe9nqy8tlEwdvgeLO0DMFjsMM9mTk5L/AI4HZsJrMpzKkF01kZevNQDd314GFl5mtZ7YRC9nmGBHhsomT9JKo0JwEnbzFbfQA7zemh/9HyQirdldI1UJsZGu8ZzU3NiLg1lnIZOi/wDPFo2hVbJ5Dem1QPtCaBuSKxomtggHOft+/DVB9nGwcTKTKIvHG8myxrDMzAAz5/HEPc2MwwK1QGyj5jet1U7RmRsVgXbMW+QAX8ZwbMqwmsqmTvs1qz3h0CB3rHoMzALP1+OLX625YGgxfbmC6x8VHjB/PrOKictdIzl27U3w8dFBHFycY7/j1wqWXzzmDAyWffOMK/cO6Kp+auZSuiggCzREzxjALDM/HfCJqz2jG3cB2PMgcIaET5+vznHqCm5qnLV3AGx9XXW3VmijoA7DM7w5NHxxHzKrXTlJJMzBsqdnq4Z+T4IvJqjv8BO2MSpikpizSwJi+WWV/inmexFH88TtQmgwZOEJM6xgQsO81sGz39GSJCpH8qOfAvT67ZF3/C4Ljk12ZPcjkQxpjvSkuN43QbZ7AyexeH4/oYd3+YYBEqqGTztu4QavlgwFkFkW4fTdHnjQJlNdzsXfXhM7EDeAB3nf44pTCZS1gu3fKOt2b5LwyI6899/OFgRIPJwhU85byaVS0HLQwBc3DTPg2Z++0Rlak7viOgac7fOVQdKNARaY3BNU861nPDrOcA5BYLzvNE79467/ANdcBPDlTBw4fLtFr3VjUG52e/8Aj9iJiSTho5QN00TRCWWLorOA4wWBrz+x1xWhrEyEOs/Xfv3r7tIN4QvQvC9Yw8AffiKn0kQRcOHzo9wN0sALbvnvQsssPo5/ciaknYZyuX3tMFw9RQdObDMLD12a/Hz8kRs47Kqd7MH2ItZ3ALAZ2LBZni/hg2J6TtDTXfAwJNLrz+mSALzRQ5PuRYJrJMGo+OuBuED9WDGOzRo6IIphZjLZQ3TYrm2Sah/EO+TyZ4aYH65MF3Z3mdhnYZ4x58hmHIH5IzXmfPgMhGP5bLZJiqOsFHAR4xgeN4/15IhHlZu1n7drLr2wHZvIZzsA+gPIEETh+ZytXDdvFj3b2L+c8HPYeuKUi5nDNu33T1+aujM1gMMELMmTx64swpuCl7phZd5NDdtDB40XvMANbB0aMkXhstvhgv2qsAH/ABIBo6zv9uKfIUU/UZqdTAbuw2ugLL+fP5MkO1O84TTs1QNxM195s5+QLIiwd5cELGARPqnYsBSTlTszmCCx4N62QAiPCfT94wwF6nWwkLDbLHoRgQ5VvKUwnM1URB6yRBDBM7FsD/B9yEs6SkaI9o/OA3iqFiIAq2MMa8+S/wDBGlDE8ZWcNnG05SZJMseePFuzgBA7zsbGHJ58/PFof1ao/luOxfNljQbIZDWvMPPGfy1GazuaOGibGW9lTQONejnAPPyRO1I8aTWafN9o0lXavANY0TyAAePwZIS9J1k4HiEm2fr1PhNMc3LdAMYDNGzJrsP4Ij20yYozJXHl2SXLZzBY0Q9gPYiM+dsxRScNGqDZtLGq30J5EbPuBrgepKhQBg3dzVdszVaheiGgL4z9g9zC9/QCdgxTQco2HwUd5sxs/JBbZsg/YGm+dI4TXjGCrnQfPjZ8/kig7tjMFXSCBom6NA1n27YyOTkye3nOJNswTlU07cXUcuTagaAGCPfGeQ7PHffFlE2xOZMS2d0+jhNE0MZoGO9bNz75E+sOjng6TzL5yGc8NqGLnRBuZ5zADz57PJFZeAo5vlS/IC+M4O+w9GQOcA8eg7IXJ2a8tdMl2hm5aIcHBAM6IZ9f65ITDMZC2zKZILKgmneilfwQNHPr64r7Op5ai6SmS+Ci4a5AOzBBHP1xz9/OWDeWpyZqF67a9Y8YMmf9HA5sEzQ7KdJg8M0UEH97kAyfoImTgSMX0K5fIyk105qdi616Jgd9gclnR+CIdnUKi08BOau3LxW/HNZbGRC/Jk+CKe8RBaaMqffO0UW/JYfR4+v8kS0tc9pMAYyp02O8899gHYB59eeJt8hcKOasd/cTLflmZvTMGwBnvQ6/BEU2o+QMHQS1d0D9I1t6A3Gf2IqtSNmjmbt5U+mN6qGc24HYaP8Afhnz+OL6wlrQ2rdom7ZrWHkyXmshoz88CAiCGGGs8dNJcxbNnCC2C5DkMPYgJ+bF5vDGo13ht8YMFJoeCCJ2GfX7cQ7l++o+Uu6jfLg2dzTjrAAZ0UOjJEC8mtMTKnwTUPcHr2wAVR4xo9B2BnCHw3CQuwVI1RSSaSNcwzng42jznAM7YO21nHMEjW5Fsl/R49ccbOQOW6S7FdEFcEOKGvxnZCMZMFcddcDAL7MZbOZ/jgAS8wEUmj5OVA5VQ+iwdfjv54NkLN0a6s1aegGzS88Y7MEP1oiKNGVSpIHbpdmiljXrYq1mfksibczXGVl8tTQf4PItfnvW5/JkgGQj1pwbmcvZGuvjXhe2RSRzrWeT24dNZRFqbVfcwcBz5DwT6APriT3aeH2hfuDkEOCibREFjRDkAzCKI5lSDDckFHZrNF3OdwqedE/fhx8CbCoZq2cSwGPBdoHj4q1mizP9+L0zWdTtJvNaf3Zy9zoHfov8HsWRBMG01mT9WmacQZuWUxAF3JmzDfQ8n441CmKYa0TKwaL+uBZjmax/GAckUL9/CHBB0QrRv+ykjXXYrG6M77MH+G9sA8f34EmU+dg1S35SwF0QdI3hks641AJxKjsQamjujrJnc5/5+fPEDVUkkc+mTFOazwEUgA0fVDsPwZ+QIx4bJNgUL0v0XQChL2ACJcUvQIh6LfYjo1Om6bp6Ty9JNaZl6VFzvFz6RD0H6PRnyWHfHRP36hgeZKPWpilZk47KQRYOLz3k9dkXb527+qq0aut54OTxn0Xx53ryp55U7A2jVB/vbXHNybc+fx2dFkD0rtFn4SlvLpVYaqAX3rHYZ5M4Bn/Vkdr2LyczKzwNanFVO2E0SNe9E2oZw6/1kiCqerWk1Zu12qAcdzgGrnRsMwiEOv2s4kKTteXNjVxs+fP5P11xDz6cVUEpbukEDNvfj3hrvO/kOHSsI7kxSs4fSGoXac1mSPZRo4wYTnGCzR78PVOsBv1UFJlMkcc/OAeD44zGQzWauXRgouAWa0ecI9LU98nieVPK0nTVB+iZ2Lg4mDm/28EDAIeVIoHzcE5+BhLCuXdPTFJo0XWWO8Avb5DMOcFo0uZVzKlmqrRoZoqmF5ng5Itst+RUYTIJrUE8ZuT1mkke5on7kaH/ANnKVPGvZUy7HBKzBsSBaK1m5W+A61pjyZOJlJlp9+8nwLN7MgWXh7BxY39TzWWqy8JU0WWxOMiCLY8gR6YR+TZSMqQBMF2DYL7w9QROz2zix/6KKcbWYlQPwSAACxGwIhfVE/UftpTyyjXNVTtrujSQP3JrnkcbhkOBZrIa8nEywJrIHOTPigYWWeePVXzb2VovQQ7RcuVUORV/nibOkqHRsU+bjbIes8/34rPqX6IHbf6POTY6qRlbJpjmeAjgohjBye3HS1ttUbJN+w19zcIZ86xn8AR6dZnSoJBuMqloWZL8kNVPUjqQ047msqaImqgGgNEV+59R+3Qw/wD0XVPVTztWZS3GVdd9wTWA/uRJf6CquNvuuIctbmd4cFEPxxXak2xz9+/bhMlH7Z2hwFlmh5MBY8nn6Ijp3U9XP5IbR3OX+7sluCe+GGDYfJzxKjuJwL8fyfqqWswKnYNr9ZqhniKP5PbGTvFXU12jWX/Utr7PBniMDblWm6ghuKL88HXZr+P8kWVzUKc158FWy82h2GecNHggzlQbFB5h8n7Z6/bmuvVU4eb14AhDn5NmyTF9eXqR+FlgNzeBYHwRH0rPpUwrJlI2J2YwGHfd8HkjYAbLnnwOTWZxDNbsx/IkwiKpSWy7ZJRjrfpHQ4IuLLMVV4ZnZFuBnSpmdlMy3F13mF8OhLU7+Pg2eAIdOWoYoqX2dcU3neTm4/ASi8k6J+qSZheGfIzhAV56wqx3swNDyQPUi3YkhdzJBrnQDWZx5imU+qBarZbNWKhtjMzQsWPItn/XuQQq0zhntm6htyaA/dtXy5g3QRvyHefuRQqhryf1aeO1lrl5LzvwVrwsR88ZO8omv98nqcjaOd3vsv74Fj8BxeKekj6nqVbypdq5N3g46xm50Ln4OiLjokfNCs82ZT2zOYv592xMpUZpNb1kT7mwwsidBs1ms+aO32DfjAa3rJnkz/5ITUjmctmDhRoC16+Qwxr1mfXk5IrPzkloSY5zJl9/nwNsZteAX335zs67/vxMju5AXhFg7ltRnKlGgBLJoj9D9CYX/kho6kMGDeTNd5bOwvPOffIchnFRlVZvn85CePlzBuybB15wMOTRF4klKzKpJi77KdM8LeQRNwYBnDBz+3og3tsnzK7OwUeMElHdixmfq3ByI+M4tWxxnKpPVUwlSG7AqhJ2V7jr0WfrxhA7+jFGbWYMZU0cv3a+c0bA9zXAuxajNpsnryZ1HWsgWbNJiwXRxsll94LBoPwQO6OjOCJyNNmt51GkCDQABdgYLGfJnyfHEPUjDGb7iaGM4XWwDWM8+g788WZ/gM6oaeqmdjbJfz+T4IBfs0HjDDXd7zwdeNnvM/yRm75MZ+jOF36T1eRtWZ+uL8VbIjnsz+xnguWydfdXbTHB49QBC9ULzz3rZz6Lzv8AciwSGm6fkLo13yhuVTMDwjWyAv4PgideOXbOZHe1DCNHId+vosiJ7/6CYGSNkb9oMsdLro2StguaJmjZefc3nznfEfVU+k0nk0sfO8jhczdInksRDrDPF5WRaTioGim9IuXbXHDjNr8EDPrsyexFZ2hUfKpwkCEq3ycO9CLHk/ubz5Ai3Ws5tzFLBPgaHIQTXXW3eYrAbkNAWdHj0RY5a5mU+lbSY4jZtvSOOjYGi++z78VepAaM6FNi7fGzwGaGCGvwaz9v3IVTE7Unez4H0tTWBV6wNqibv+54Me/2DkhRM4nkypxKZTFiDA8550b8+OFh5IjW0yqY54+UXlRttyCxgG8gZrYxheeu8Pc5zgfYtPmLaiBaKIbyDVZdE1XHPYZ3n4/B5I0CWzWh5rTjdjKn0q7bB/2g5bt9YIYHBA/g9yLCV88gMxrmkvn+/aSeWg8Zt2XHvaM7zWP27PHFxozZE+bUb81ajTmpmua5miqjgrAhosOzr8ESVK7WtnNB1gE1rioN2SZAuvjG2WWvXOwMgAHji5zvaLT9VKsaxp+aud0XMF2bjczCxAA12GF/OcXGrJ26PmeIU95RLSiZDgJoTIHC/wDGA+NG8zv8HJ7EZZNZPOG1XtJzKpk2DHx2SLdG8ADJ32fRzxss+2x0xtCp9amUJHNUXslzuXDvBMFr+gwWOMnnbmcyGcmv24scvXDGWBE7w/n1hGbeREl4A4XTFK7hIVmKc1RNZq5xzMwvBazwQO/7Afv0jmq7k1VEQMAxtF9h2RT/APTHLZOyby1oobl6usC3WYIGZ+DyRawmrFsDjek1mDh0sbUFVWHfAF9l/sHyQiI/mwI5AzKTyrf3HbjF4YHyGevn1+QILCp2OKlI5VvjkHp8ZuiFlnXz+c4XOHM1ctwQ7N3NvfZ2m4xkUT+DyRAyEH0tqhL1t45qBktYaQBeBoa70T6NHv8Aji4j5iOg9LaeXndTO5PVwbzL7AXWM9Cx5Pzh7kXh5MmO9BI6VdsGEvlwWHi38FADD3Ipk4rzs2c7o+sbKmYGBngmYaIj6bqeqprIZgxCn1kW7pY1ljALLzv1+MDyRUswu/MUNmoG8qpo0nD5Zz2iiaAYV4Y2sOf2+eLc5p5eWzIE2MqBaVIHurZo3M1jsMAPPyX3/rPA8tYTF/8Av+o5UiBsv4ZwjnMAs5/Hnvj5JKkqBzTTt2vfehegsbRbGADAwCwPgP24j3n8EJSbmTOThIVQdyoGywcjhzfov+DXEFTzCZU3KQUaTGZP2l6AImCILWc/PyaPYimVJVs/nc0SaS52tNTlzkLG+jGMDz9z7EXuSU3tNfzQ8ORy0DUsPe3B8Hnv0frJE3VME5sCF1eOaZmTJbHmK3ae7Iby3RMDRRz5L0bPjiNv7Hfqryp3eyegHeo5+ezPz2X8/JEkzms1Bh2VUFKuTbtWwX2IgiC2u/JrMNHJEbNZ2pMpalKglzaWtAvNFurwQ4J+D2P88ZqfzgTFXrmp6ZWfm0fSNzvpgAGidlmu+8/gCKzPm1QVIDJ1LZqi2BB5YYZwNbPYd52aLA+DwRLVbNZqe0Fw+X3DIiYPABHPZoOxbWGiOmVSTWZP27WXSaZBho70irjXmZgevX9+NiGHbQrP5hFMIpy1usnj4wOnJ8ILLD/X5IuUqWQWanvcqRcmhesDe+87Mb9ZIr8kczWZKuJGu1bPN1R4yOS/RyH4I55UM1YAbSWyo3JoI8FIAz2dZ+wtzwkqM5Z+BYFuw2xdqrvnhmu2x37sPob9fx5Ir8qOVP8AtP5szF5nPgqnYYI5A6zgWj5kE+kyu9tHJ4BnkWAAPXovOJpalUESbrzVBmzlRmv6pfnM8nwHAh4BOZJWLbeGtKm8NU7MY78l9mjIcXuW03OZObJi6loOXeCYG74ywBfyH0ZLPcio09O5HgPXbp0e6A/z8bBz5ADX+skNM6tfPGrhpTExBFu1yXmedYzM/pj9v3IrWc88RQJ/OF2D9WRyowM5cdjkwCwOfJzwJIX4Th+bRCag5VQ46wACyJ2fXGd/twRPgpyds8Bqo2WVBbdcJu8wTWPPrMPyckQgUAg5mWAxqBaVJSQ+Mqdl5nfoDweOHTwFJBacSOWqnTiDpgati58UD+v6P1zxGzKpKnRft5VNZducwBsZgaSN5ufJ4Di5InvjU0KffP370Ml74L8YPpjA/ABxX2aMybM3zteRvEVb8DeLM6wZ7Dv8HRBmA1Kma6zNKVO6ZmSIHrmAWXo3/rRZFrCm55uX7qdrItF+OsfOt7eSzoidCa0/LZMYKO3L9VCxHcW4Xhf+givrV5LmzVVBdPfAXWvRxQs4HIAQnP4ACTKazjCVx1FmxmAIouFrDWMAyZw9iI9ZhOHKpoMUGx46K6B2LWLB/f2Hz+5EPPq2drYqkqYtjl6DnHOxbOaH9yfXzwOwqTf2c7qpPeUQM91NuefGMAA0AC879F8TYOBMIsHbaYtKfN2azhAFzN84YZMlmfX1nCXLmrpJULJP+PbvbwA2mMGgACwPBo9+HaecvmyTJogD9ZIw32/eQWwT6DO/IGuCwlT5tUCr6ZVGYOJiaBswSvPBMM5heftw+IFcrCSVPJJCc1dUw8lRvc4LLBestn7i/k1/HFg2dOX1VNXE8mSeCkysADPgrX5/fi8VCi+qSWsk6gnjyayoDxgaOHNhgfseTR44rkkkM1kktSQdrm8aLY7rOiF4IH1nzx7wwGC6kfoMxORvnwYSGQFgsPB0eCKfJKDpxZ52k19fcaFsZa/7/wCCLK87oDa4yzfj8VuB2H4P1+CIpnUMnomqJYxnH77ZOkTxgcPM/wDgZOSGT/AC6qNpKlW4NUAC/JgtEe+XsCyHWzmVA/bsWi+MBtgdLYy2dFezn0Hr/WSLQzRkDx67aJoNmCR3mzdgeg8lgH0dEDvJUxlUrcVG1sNIJbY5YuMELDAOQ7M/R7AQ7gR8+Wkb903OVUzKuO2DGNxetnA9efngSZOZzUjwDxzAFzvyH+vGfsQEjVUjbTSWS2XSayZrtrAbq8Ewv8Gjkv8AYgdtPmMtvTXmrYAdLH6wbkMYOiEHJOp3NPozRu1lu84TWxE7FsixgYHZ78XCm6PkFSMG81nD4GzjJY0SsMEfGYHFBcyFo5VbqSZRm5VQ1rODMzO/ni3bMQQkjdWkbGzxWw3QG++55PzxWs54ZoOhrGCoEtwHSCwGgjwXDcMHyRR21ZgE2AHToDcY1gBg5+u/3OeOrmsOxwbyqVNUUXa6x/w7nGD2P1zxnk1ncmNVxUAYyx3hYauQzPnjIirevNyUuc7qSRgzdy42vrt4BvAH3x9GTwWRO0k2fOS7SNNZtjtshrc+TR5IpjClZy5qNo+dmZt0Dx2zc1gMzPkROLG8q3fHirWTb4dmsAMAAz57DzhZHkqfnBAJg3s1GZbs6epelL0H+0FQ0enJ9ueOiiTKazedunDR42bJzJA+Ku4e+j0F6VPsD0/0W2dMdE3ZgeKpVtImsqSNiu7wQ0LWI67+vrivzWdvkZkb6Wr5F789msPJBEqlUqnD+Xtd+sN6sDW+Nor/AGUbMkZWDtBN4wcPUQWRVbn/APRj6jNZhgfBzCweQquyKm2NfqvXdQTUGbdAwxjSya4t9Q0HKm0rMKfmMyNJC90bhweQ7MkSFJSGVSGjUpG1OWm7e3g8+mNboPPEUwbVBhOO0mjxsyXc7rYjfejZfkAPHkjKms5zZoTJ/sitl0nlVbOlafQXvcL2esOGx5I1g68rTZ0/ClWkxcv2LLJYlkC/ojOdmMhq2mKr7RCVPAl9i4G4DJ7BxoE1qGqq8XCnKVTRbTvWG8ZAWjyaRJGHTgahQG2N3VTgJc7aLIuA159HvxqfrTnOYZOuPP8As02FbTaYnwVA+qBm2V0LJItrwWDx6I9Cy2TvkbN+fOT67LAD8cczc2c/ZLKO/wAxKLbhGu+3M4h62qFrJ6eVPHsPB4Jgjf54trls0bJGp0BffGD7Ttoqcy3dimxR3I8mKFhnYeuKycx3czxzPgWlas/aIG8er8BHjePnydEXij6wXkNOVK+n654R2WGZ68nR4IrRzJizk17tc0WiDnAs1rInkAP8nghctRCpKfesU5qzMEFgdAarbRZ19Zxcw4FbMIc1gmzkeJLXR4roD3YwO/GP+SLFT21F2/oV2xqBAwx0eDZkv84Rmsnlq8qk0wXl01ZtmS7lfdt4POj+eDZDVTF4k3kbvBczVBtj+ro2I3h5NZ+SDZ4cAzJV/LWsymj31sETQMAZm47nx+3EVUk7dycOx9xxpgufG3jPfyWeCIRnUKjCc9qhkSvM8HfDvA/BfCVp2dZq4iG5mqyMEcYzvNzefkizCgpHy1b1B20aTXBmHHBFii2v5w578gGcStPPF5Ub1D5wesX71feF/sewEPBLUDVduplKmy0zXZmGMeDZjnzgAB44BeUwpJ5bL2jFC969WzuAsAADJeiZxOA7OKk9abtV0wwgeYCz4wswT6L/AHI2DZvtgQlrUGtRzUEZfZY2NbnO/kPIEYFVTmeA6by50bNbegsbGHcmgGQ7L+TX8cR8qbSqSVUyCoF8HIYIrGBrBoyfHzxG9bcA9gP9oq++A0lRom3NEzxj8nIeg4jD2nJyd6ydPp4bxpowQAL1jz35/cjzP86pys6mCCD4GzdBsZswcLXmaHt88Xuhn8nOQq4a7AAQADbK7zvLregW1+cLAig9MlQ9UU3VtMVOg7NNQDBDIe8ZPgjMqtmoLOnc4lSjBskyPHA25+PPyRlktp6cAbt32w8WcTHjOQs4J84X58i0SoSpeQsN+XBHdHSN5twPWHjDkg7fbHfwLNO9qMqfs1VFFwA0M7kEjyHZzhA9MPJbUMxab8u5CXoHyHesYGYGH34zxnULFzNHHaLRnumCBhnA8G88+QIlWZy2Wq/OORqXuL7GxhnM/GAQYCcC3VyzQpuqzNeTM5VKQbLo99YEyQPX7cYydKzGmD7VpG9yd66NmSwEDC/vvY1xZp2c/fulX1XL7+3lwWAD40bwDn5+vniPkiMgqdge6S5ZslghvKuDYC3t89+eJk4IQuAoypNzRrtd3OHhmuiCKxtG15rZAsAL/uRY6S2r/Nusncj7KRA0W3BRSWsM8nR154qjBtPJDPm6Fjbspq5M0QNYwxujGM/GGiLBTayiNapLp0+2N26W9WMAAPWgQM/jMLL/ABw//wC4IbHTwTWSKtKgqZNbfXuObluYdyZ9yj44sEyqQ5kHAQbAfWB2WRVUXkyeVQl24xMEQk4LXnk3Bc++A/gs9vog80afwgM3xttBo2Xn7/vxlzIXEAm0+fLLniS1stgGug2cAd5h4PgjgeG5YGgg03Zwv1hnhAVCmtMjYu5Ui2Sa2GjYFgHkium/PtKYdlGd9hm5s+m64pbTiCn7leaut0Xd4ypgd4A257/xwk53v6StOXmi9AMjgwz+2HkiuOaqTNqafapouAv3ZJGyxY/H5Inabls/Ng7dy47HC+AtvBtrFrFr+eLKQ4IJmBNll0XHzfYqXg1Wvvzhf5/bgep6hmsncOJVLjBm9ALL1TvyH0QuZM15O4ZWO1lnq9gImH0wGei/24jKwls1mSTuatF8Zk1c45hvgHyAesz+5DwpuOGZMLLO5lQbRSeMTeWI4CyphrDr5IIpVtJnNHvaYaNARbhfvMuM84BffZk84ZPHGeU9JJ5VUrVaKAZt3Tm88IzC8/B1xfqSkk8k6STF1IHiMvQsaohuZrLLeM7Id32ATmVSgGFVSGkpx2i0BgivMl3rPBDJgLB3AfHFopth2UrvwPjPfbF8E23G0WGf664Q5nb6cP3EuXp+drJWAsifZTkAR9swDP0Q1Mpl2Ole7lrn93HeYBfn/PE3cu4+AjsFpVr2doKOkWzTOHfGayx4we+FmNni0S1ZRnRsvo5ipvO9M9yBw3DoPPzxT5VNX1NoK481sM3Jo2Gitf8Ar9Xws6hfIpO2i5tt3v57Axj5Of3ziF5pv4AudHtmlPM28qahvINW2d3ZZx779EVmcTJeZPHCDFAwVZOUGuQMll+f288LklSO5lLgdLu8HWuaQInkDk54EnDxSWpNF903lw1WQsCzPj9Z+3ZFPcfPmQu4uVbK5HLVQXNo5RSNyhMMHBCxEwBYAQvPXZjGcdMqG3+eJO+0XgTBk8A0QwTsCzRf+ueJJy5UYH2OE1392hj7y4PPg6NFmgNGTXBKLaeTiduF301ZrMmobqdnfX2ch9EWYZX+bDoRm0KfO2bB7v01NFJNEELzDBsPJCKecyps/wB6ayZys93MDWfBnM8nj8AaIaqGmGoTFYH1iyXcNjWPvj9/ghBFK/vh4tLZ4uAS9iYbm0M++yAYdF4c9njifp648AKEEkfVVWRvuykT3LPkbI2GHQZ+PP7kXKpKbn50uE5kEqbSp2hLQXBoGQL77zDr/RxcEXKDNIGLVoaLcM63BvvAAD+f9BEetUmNLgBN1g2GAGGDefXEc1l3cEK+jRm0apw3WazJGW7qwMN0bvzsvz2ZPOENI/OelWDin5kuzPjHe4NyfBA7/j4OjxhGoBMlFjcIOkA3i8ARPJfgX+D24j5ksxlUu36cIGs4QPHWO/PkvshN4mM0p6kgCVhjsVgdzRzjYzdGwwQv0Bfnv1hk/wAmrU32+tLXsqUxmbhk5NDeAWC8wDRr69HsRX5JKpPU7L51TGVOWzgwx86Oc8mS8+TXBCzZOWtVqfYvt8cPcjxw7M7zCyzJ+vHBNNv8ALa5qdqzYK46mMALWZONya+TxxT62mVJT6Wy9BB9n3m+/dgWwc9nsc8TCNKg8p9VCTKesKGhe7xgvs8+vR1xBTihqglsomrR9LUUQZIrulrLA9Sz2GHWf5IWtT655gUHf5V2o4XQXB44l8qyKpcEFrNZ/BB2zE3S1RuAmtiIbhvSx352x5MkW1nRL46FmDt3JsFVCTrnvG8ga1mSwA85/cjTpJQzup587lsx3NsDWWgg5byxHOiF+cL1ufxx0CVnwDAzRnQEqRXevkE3K29IrorGH0OMFmT2INRpuTUAzbzWYyZ4/b42dJwec+Aes7/JGqzuym5lS8jkcqmSyTVY13IAtjYxgB4OvXZZf7EV+fSe+j3FQeuAydLWesNsY9awe5YfxxDNE6E2BjVYVyvJJpLGkmpXfGS542NeGQL/ANc8VymJ3Oa2fzh9Mp4izl8ucmuCLc0VjssyB/PEntFYPpxOZIxkfqaTW+w9/A79fIcdLaSqCm6IcNH04RRnc0x7wNG/2PPFbNEXmVCEfhTlGMzYyZc5k0e45rG7RNYFl7LL1jz5ILZzutJlTjiRuqZRlTTGsBxfY6c84GAZA0H/AJ9cR9JbNNzqXEqN1jGyYAG7861/PryWZOSLRO6k39wq0opic4BBy1l7Y25omsDrPfeZnfoyRNgkgEw2p5RZkku69fdh/awRvWM9F9gWB8cOmDFyrNZU7lRs0lw3VYHDPIFnIFnn1+C+GpIzmpyaZzVeZAzmC96LNit6maJ3nnPr5IsHYM/fsKmwGMymQMmF7/dwbbkfHvvANd//AOyHREKI7vgMZ/U9Tz+m2rfjsDBCy9i3MwRPXfoCFvK53xrLJMhghOGpg9yX4KwBfo5+iBAqFOcVD61TgLBx3TkG9ja9cz98A15PJBFJUZMlrK0d1UwRl7r6k86PnPksvPk8cSbKCYFgonD3hpVVTrzV5MDvRPcbwRRDx5PB9+C6qo+i1lVpyxmoNrM7ZuZ8+f8AJ8EaRRj+n2DJu0fO5VMnGDjmZmZ3hnyZ+uAa2YTGTtQpyRzx4cvUx/V8bGRbX8hnf19HwQyVvmPgYk22bvnhm0azUJka6Iesbmfq1lge5E2w2OL7rhy508cm1eY5vklrEUQs/nvsjbZVSs1qeiHcgkz6nmaS7azGYmF9n04cn8kZvPq/UpKV4DtMEcBHBNYL71vPEzoBHgzaOXuHiTJ43QWO/jZ8f9fchCLBOSNTmTFq5cpIOTe+saEff0I5L7Im6Pf/ADqSbzJeXS02hmZ79MTwQyB7+j2IHrxgpT0tk76n5czWZPXnZAN27k96A7NZo/U2c5/BFbAAh5U8qeJBLV1G25GF97jW5PJo8GeAprO1JqkTRpOcFVS88iOj3PbiHeAuZAhODBFkC17mWLWBnP6bGDIGvRBT+WyBsKTFCYtmyS97VHdFg9WCzOseTwfHESIBWpI/qo5M4dVOu5YS9BgvncBkNe/JZnvv8/vw1KqVkaN51HvO962zg/6zz8EIIWRdz6buGlI1GzYNGQBjTOYohYsuB6OgNd/+TJGI1PSVHyY5HMkzfzNqd7lwkAHev0AZ+CyLaI8YBE1rmkaebvXSl7l01W4Lc7zO+zrs0QEw201BO2qW9SoEWj0DR3c1rABfXrydESEqpWh9pEmd1HLagvqBO89xmLlHjAiZ2WX+CK452eoSdrL1ED9dMz3/AHRHnW98OfXDw4OOTdMVtLpakDRoZrYCN7ng338mTPFleS2n36D1N1LW2LeC95heB+x7kZezRl1JP3BzlC8LLAA9d+vR5ItcqCY7SEu3N17HaIBgA7b5zM7+fwQTJhzELEiHqqrt1ggkhfZYtyQmcVUhJ2bKVYFjj+KNbnWAINc0GuctbgxqA97amF9+g+TJFC2nHuxKu2qDkHAZDvWyAHX59EUM0kcctUymXzhapO5HrAEFgsWDGWQMAPudfId8c2x0d3UfNFuz5i5MFs/B5DyeD+eMneVIpNZD2qopgtEHK7W9IL7wD/PHoM3i9T7LJPOJwgDBJ1jm8NZHBz2WAfXrs+OLOCIBJydzLZ3MVt0B+BoXujMABFt4M/sckMzKcTWVSbAdTxmjvtnJoXW0f43Pn8EQ7NtT7Cl0ZcExRBuxBBA0m+MBmHP7/PEbMnkqq2buGk1XNFKVgAfw3coeeMdYc5cybMlmU2oilJqxfk4a+j0mzNsZ+mxYzUWsWDWFmhE46M92mPnLqcITAWKibBs1BBu0AMgej27I6NCNOnVfyIVNb5NNOI1HiHUbxhKsm5tEs6xr8+ezyRrobMZbODWYoSqWoyRdHdTcd85R6LPzxKuakkb9xL1F0DPHWM0TBEwNHRkDz2eOGpbNTYdoTl8C0tSsXX3QwwThJr1if5FZMCMW2CUBKl28yX7SchKwsAzeLcmjR44tLmm5G2/hWrMFUHl619+RfJoik0xU9TzJqeGCzlXdjxt4sWbYGvIYa4sHZqZuG/8A4kyWPGNVw8yWWdGv9BEcrzenNz3gWNhJMayWoNGx8Y77EQWyHAK0qpVs4S3tRmDhlx0VkeDjchmGeIqaz50skkog7ZtleOtZxrDDuc59EZvKlp5MnW9TFqsjgLLmDcEc+i/RfkhIUmf5nhtr/aXJjlqsqYu3LZwHO4c3gcRTbadUzzfU97wVTMEA18HnyckZ0wYPn4OFEAMHeDgHvH0yGgzPk6OeAVn8/BrL5a1T3lVdye8g3DJZyAefXEnbiZmgPNtj5tig+fIrKmGOYN1r7wvsyfBC2e1SVVUkEqlsubM1XwH68Daw0T/P+eMnqGdyqkkmjpenzPHRNBy3brZzP6g8kTuzFZ0EjVnkmaNmbe8N2cLLGB2RL2yRpmGZN1JLZbJJo7aoMXLlV6jeZgjos57D5PYitUrJ5Ujvc8mSjwD/AIXdM4AZ57P/ANGNNM6fMHEumLt4s3svxVUQWD34p81mtOP2T3ETRwmQBYjr3kAyZ/f9849RxzN6neA2FwxaJmbLIFiRnesdl4H4LL9AQ7R6KbCaS+azGVBLdbXeDv1gH4IsawKVbUKXAWbdiOcbcc6PADPZf8HsQmraeqap2QJrzhmzcHZjMTzmF52B4AiwnX4kRE1C2CZbx2buzlpKEcgOEcbGXPPkALPbiqMKVfTJu9dsZqjKnqCILG3cLHn8Fll/6CJ5s2aOZQ0aJ2SdvKDMJksZorGZ2cmfnh2qtqjRzW6TtCh0ahZJhgNjcLBgrHg2AtZ9zn0RZhAj5PW1QA6by2VTXfJwnkvbtjO9D3Og9cX2cbPUGdEbobtys4xt9yOQBZa89GeKlSU+Y9rzCQMZajKnZgggjfrWsyB7Z67/AARcJ8wvSbtJUm8RmrI8da8z0H0GfXCTeQ5GSSSSqdujXUdmDKVnYsZrHYHOYWQLVvZoKmmmxxmUuRAGzgDzggB5LL/1kiQRqFNgE1lTqTLI77gL+qcbgcl5+xEfgzicJBe03xkHGWNUNAWGFh9ZhyQI4FMZ0rJuxFamUmrk3CC17MHba8PB8fP44kJbOKcOqmUqXTcsJIvYZotHJrLGejyXmcLrBZRZqfYxubEDsP1nyckVRzSs1pibpKJuwczBBsD090O9qBn4wPoCLP8AYIesnL9rTckOR05Qk1MHthmbhY8Zz4wz5DvsiizinqxOaYdTTJ4cvQMwbN3BgisYWa9euAtmO2CeSRgy7S7HNvx92cOHJ3gHQAZz1hrsi3hNWsyYIzyeLsHMzUMEQcZz3a87z43XGa6OjkmZnE+RkzC+fhKjfu2rOwEVlg9g/Pk5IrMkc1dUM5BoxNFmCB4wKq8EwQPWcX6swlTZgrKn25vFTNcwNJY0QP8AyZ4zw2akyetO2HwIsmocHOFgfjiynTPoK5e5xuizp6xUXcozB1wDDPkX9v8ABFEeVbOGavzVx8YO43hZmYWAfQEaxSUqpX5m1ApLWjxF2COOd4YwWdcefJ2zfNme/GgGM6cmeMCwHf44IeYj8CeeTufv36VHKOniz3fOC0DjGt5/YvjRZ9VScnayelQY9mqyh+g1Bua15mfIYWcmj3I8/wAqnbunqo7c7SwXCGgFls4Hznk8kXNy2Ufyt7WJ1O2eYBgd7cMY0c+s+iJnhEQ31ttCpl/OZm0fTxy23UAZWYIZ1+cwPREYFQoA/STUqDBbrourDDjYIcgfBGdbN59I3irhBpJnky3o+C3bo5zXszr68mgL/PFH2i1OujW8waNWKMta6OzkXOMiivZnsit22b4ll3wTM9a7N59I5qycSZfGc7qsGMbhG8Fus9EWaZbPaVeN+0l192cAF+8NwwQjL9l1MVVQ1LtKjsWeSzcwdIgbzWBoa/1ZF6+fic1kJpprs2czNEzRSMDMPv8AnihNDzLKJwMXrynvm2r2/KrN3Byg6WaGZrYJh47NHkiWk+1pisq7fSqxHtFFc1kUeSzkz+OGaq2lzWayiYSeYhKn7R0tgeohxvcyHZGJNlpjStRspibVyDR0C+C4syLH9CETJW3EwcpvgbHtRms/ZvJZOGLFENyDI4PnvDOHRo+/FUki1RrSFVq0Xc7outZkRvRDIF9mTJ333IipPtjmrNqihOZUs8SMDBZuZ2In13h7kDyerZw/qNvKpU7WpuWIdyAZDMzXs/8A0bPci5DTeBBM0PQuy6j05J2e6aO8FkbbGRduwO8Asz2Bf4OcI9ASfZ7NakYdqoGwWaXgG9m8RwffvjzPslqGfz7aSlTITg3iUrvXeA7eGFnjPnszxYKnZ05WyVP0rNX3ZTuQgu1WaIueCsBrma5+fPD09KS2/vE2eCZm4VCw2ZUkga9W7cKVlqV/dNFt8P3AipTvbH8mKVNQTaVpUlTvTC8N0YZPcPPGKTWQ7HXkmqOQU/SU1OatTQQZzBwaxgtoO/7/ACRc/nseyjYs3nlK0IzYKtQQxnDjBsc36zsRO/37I2E0apB8SLJ38CxNtpdHVa/l6FK7NZ9Jze44B2m/sPJnyI4Of34taNGT9+uFjRYEr773CIfjjyf/ANpafrOm7t20NsqyWNZms3wb2xnrsyRa6e+V67YT6avnzR487XwF73GRFtrDJnOKdn6cSd80YlhmT5noWtqPUcytVR3uYGybGsjZxjyGHRHnJ5UMtk8yN26sNUzwTcIogZgefJri4TL5WMtmUhcNGjWQg9NGwHaSywWf/GjPKPqTZXWc3cf943KM4XDelm7FsbnGsDwBZGVZ0KaPwULLxP4Fj3aZM2RgogsaRrc58bjHfnyaNEXhswkdNyY15juZuGobrhA21mGQziBkMtpVGWnj1GCKXXPA3Mwvyc59ZxY6Vo93WFZTClZPU7NZKV2AsxaZ92XvWA8Y/OB+2EVGoWX4Ih4hUux5ltFquXyqVS1y8sWQM27cwR5++W6Aj1bSWyuXU9K3GO7M5s9D1l8jkMPJ7kSFB7N6Y2esN0k7FEHa4BvLsEbDWi1x2mnaUkMfPzKjueSa5R7BrKZp4iLzddaxrYJmH4zitOVpVOFUt7lqO6Ae9b20WDPZ9B15wvjcq5+T929NphP5NPMF660Asjo9uPPFbS2taDn3ZT6TBJ2/HWOYd8iYIhyZ+cOv/Jzt/TZoHzxDMuUhYSNZKXoKTKwHqKDUDRvvWPoC/wAZnFmqSmKAcuG8qaMZ8/Vl62Mtzo4/nsC+MXlVVPlpo37cMz3IEDPd0c5h1hf1/njUtnU4TfpJbp22waACG8u32Ce86LPH78W6VBJ0bNB94tbPZRMawZpIO5qbCXhn3c0bAW8HXZEOz2Dz95Uczp+oJwiiAI71vyV9+czwLET8mvwRuckmrRmwS4AbxrRA8gec/BEkiaB58fGVXzmses42K2hVE8EDeczKZbIpr2Mcmk9VM0UrACxVn0RX5xsoryZNW8qCYsAbgwwFnG84zpY79AXgGSw8+eNtPPDVn2xpJo9YTu5UMXeUZWMqlbLdJPNXmAzAFm4G2PeTB0HBPP0Z4vtAIzhzPqrmtQU+swN68vbArfnDBRDX7EWY8kSUhpicT5X1FMwS51T0BCddLhj+ZMltzFakWUqo5U0Txm26zI1jNweCGBZz/kiwbRazkZyZugxsNJi5NDg8EA6PwR6QR2aU4coVls5Q7SxwsWNaPLm13Z7SNEzzsZectlmS973cQPjBksDG6AvsjBuUZf5hLm9uGP7Zqko5GtWT6ZNEWcwQbAybYJ34PPZZnDniCr/aWg2SV7OfYyrJtf6uAGCOez39GiEbS5UvtOryYMWMmZ4prb1gm23nB5L85hZEgw+Te0RdBOXdYvzmt4GBgjkRs0WXnf8AH1xgvCrtzJoqdmfwQyySTVjPppUdWzJo8ZpL4DVE3bzc3LPrPyQ0wncmp5+4lqEyeTI95Xambe/B4wI5+gz0cYI1V58mYFsJ2vP0Z8qBhjN5yFgWa7AsA+eOqfYVUbkMSTpszC/H3Fu/wQvyaLwCJofSMX7VbT4GGs5VVTaZS9i7UO97OODvDz2785h0eD349AbN1q8kkmruVVM6W7bazIHTkzO9FZqaFiwX6Oczz64qjnYzWrx1Kmr6n5kAMr3Rqt1kVsZfJZz/ANz8cSsnnFa0HLarlU/YziybsEEQcKongohnDP0cmeL6YYZidtNH5oRTx/KqVn01CazVywmC7ncsVIAwVsHIZ5PAAa49AUrsuo6ZUbKV5igw3sEd6BIwsAA86Ov9a48lbV52FYKpVUvOUQNBZe9uC17k178+vR7Eahsc29tZlSTjZ7IFHjOYS7juXaKKPk+uvDz2fniGunm5BnzNgWoOh36WPLfm9LZhLv4Bw0c4wdfGDRZ4DiuVJTDRa+cvprjKnkAwWv6LD88ZvVS1QOXrtdo7fv3ZghncIgeN8fJEPRLOeA8bsajXW3g87MG52ByX40U5r2fBB8y508dP08wevkLAVD1V+CQGHPyB54rleS1pVuFPHzF+YPb2udbOCHXg88TDZ/JqSQcS1R9Kjmbp+a4AZ2YwWc5nrCyKv8oGp5q5lbJjTk/ZrPWrldD92HjI32Z0c4eOy/wckOiZpmGY68B1SSsspVpLXJ3s18E3yyyIYGTj67D9iGtrW0WTM5DT/Y6//eVAzWWvDJup5M+QLzsjqS7VrNUGLt2EyWQMJLeYYODyAufkyH+SK5tmoD/R0bJ1OZrNXLidgaAIrBnRsX9jJoizDw5kRntQ1g7rmo2k8nG+GEuWvBFGxEOCevo/QRJP6wQrCo5Y6kfqzhe9D1jOAGt9N/niqGs0Zpdh5DNk/XNZw3+os6Ds8EXbZ7Ta7aqJE0lUnZtph/FGrZxrLM9nJ1w+COQI5rFDbPaqpujVZG7pmTnLJpjo9rOMYHOBZrsBay/IGfP+QeW7EKSbC9QXQN+quseTPkQ5LzD9ZI1uZPHblg3Yy5dtvDUDNyB5LAycY/ciryF5Uc1auHcqYmfrljZE/Vr9HsHos1/TBEODyPwLiYFRkNK0XR+KuxQWRNkj/EOwWM7OiNQoDZinMlw7DdMGBhnft3DlG9ZdYMmSNzpXZFQdSSjtl3T60tPQsk0crI3mYZ8/PGb7SPk/U/NWr2a0OC0tnBne2Bu5sC/rz6PYizDTw5uOeb9uuyLfNusk2eIeuKrnesbRa++wD4BgGgwsWi8LTLaTTdPN6VfbOVm0iQZ76EzSYbnvN6AAd9miIp5RNVHtDkK7Wo3jasEDx1nZ+v3hg59evJf7/JGsf9n6vH7g+2K/RmrgEQa2LImAAFmiy88kTTIj18AMvltWrov+JuwNDRAzwb85+eM8qSp2jyrVZVNXSLBJA/4hZEFgDovCNIqSjJjRM+BjPF2ZuAC+xvnAM+SzRFPqSmJU/I5yhJmYN5j/ABIG2yBn1hkzxz8NZE8xBAP6Sk8mbyZOTypy9XO9yBo4La/Jr9wIsFTzJD/RzTVFUzvJ9thNDxjPPwc6Nnt5PIcUqlaAYrTwX0yQZzKVGfqdnP7H440OoaVk04a0ZgOm0qcSFF0aIInfgnfeAWe4fsRH1migcEczem2E1k9OO55OQW3t0sC+MqtnOI/5yPnmKnKkGyKq/GvA++5PYzxZdoT8FnTeTNZVgpIP919XM7MDkCKIt80ZCkqhv1jtkGdZbIBnfoyAcJWffcTM0OXs2z2lUnFWOUUvQiv6SSdYylqZnyF+zJ+3X78dGPVhtK9ExkLZUk/SizH0en0CSvoBJT0ei/TfeeTR8EdGj0p9R942FzWz7d3EqaybczQRO9xfg+SzoM/PEJVTyo623uTSeRzucJAtYZrNrLzAA5+j9Z4uEkoyao0e4azVRHtC/ADe3IHgh5/b/kgVzOAp6nP3VZOzatjQN2jeBhjHZfk8hxRzT4Fcq9PMKjbb2m0aTKWzBe9E3bfRj9Hji0S2T7Q2zNuhVTVE5eCOCCLRbBMNFnRECzpt3NZWDpSYmzVlx71e4O+9BbWeD54sFSTuo9wl9QNUGe6A2sxknmDYYc5gfJ4/88TS+5wHFrSeczJq3nj5Bmz4JrgaPcnrsvW9yM/eVm1pXeGjSYrG7TWNfCDrPIft6IkK8rmarIYc1qdsskecwBY71s+fB6w1xnS1N04/dYbqftgZNQM21l6J+3FmtDw5kblolVVT9yr8415q/bGYbrvbgMYP1zw7R/zgnc53WlXSMydgsbo3Ds0QCzr9+IRzJKflTIEF6x3yX9Gs0b/b+/ExLa5otgrKk5bKmfAv3wzAzO/rh3T9BMyWnctfSSo5ZKpyuzOZzFbegN2jksv0B7YZ/PEk5ndaohenTjOcS9AzRWcXgaKx36wijm57enIJpy0FnqHHZmDDWGsz/kjVnJoIyNlOZq7M3Exs18bP/Jn54rWOB4RMqls1fv5qdVThZtLWVgcXghfFglTCnKwlarHZ7U7Y5ggd+7vrDMz6AOI2ZNu25W7fIMXLmXyttggYNuCZ9fJGOTWZSqnqglW6JubGphjWLZ8e/wBzwQQpmSm8SeTu6bpcGs1UwZq6beuN1tFnPETPpxKjJxTkmUxkci2CYAG/nELOK2auXCUqXQsmD0L0WOg0UA0AGTXkjN5lWybOqEuypbgghjom3Rz/AAfBEkNZ3Asb9tSrOVzNOc2SpVRtYdjkPWc/QejkjMTBrTE5bvpVv5ypksBouDMGwGvk4Bnyc+eJZ45lW5K1OhnVQx72jtbOiv4Ov/PFPmSzT1h86lrYHZneCWcAOzoO/RGpWhK5tGzSuafn08mbR3Kjc76juqJt2wGitoOz8cWWnqqUWqhWa+prMl+5MEQPIF/Xk5z9iPM8tCfvJ5L0GKiLY53eiGMtk98/cvj0hJMNtRvzfQUph4lrczZjesaK+vnsss15Og4r24cCdBp5PqVRqtw7fOzcpTQN1bNAbZM+szs6PxwI/rZ2z7QCcJnYgtYixbo4OMvyH9yM3rCZSqWv0glWMeAZ+sAGCsifx/owhdGTueNm5zF8a0yVaucdFJuHG/x/HHmHAMy1TKp2uE9nE8lwdsYNjNu3AwwQ+u8+SKLOOzt4Ben3yxqvVg4R333+PJ44nanrB3WDpF8+URCZoWby4fI6wDwRUln7U6tY7iuCyK52Od3DBxvJEyfjoellbTLBA5VOWJm4sCxw3WyX6AyaIvDmnq0ChZmugua1NNVsfCbvM6Px84RY5Vs9riVUuc/lTFs5bvciLiU2b6Adax4OeIyTzJDeFVJlPH6xoHkbmiDMDOywwM+Tkih3CSPwGwMnkNYKG9SYulwNIHJ+rqnoQs7kz5DyRIMJ8hv4TWWtd5PeTC9wfcgYdfg1xUpJST6pK+d0lKmLl5jmaHqmfrsOJClZDVpzlVSn5MG8U8jjv27gwRC8DsvsPXF5+sfToKepdmNQsW0tmCYTlgtMJu2NYHcvyX9YeAEb/gjzfXm9s6jcAxmVjc7zC9aNNms42m03KzUQphE3DpmDpZWWMLwsPnvC+KFXgLzWSJIL0+DN2gz3reG558l5/ryRUrSdMyWbwM8WkL55VCTH6V1ZZu6N998a2aK8q2GVG0l0qNmig/QBZwZmZ3ono/njJ5JO55JJo0mv8MqgsC4HZo9vki21tW0yeNXcjk08ByL0MB4kiF6Kx5M4X+ONJq7uU0fAsGy6cTWm6LmdVfuptLDc9ngqZ+uomfR4PPkjL588N5UyrtfI4Xcmax9Z88SFN1hVVJMHsqlqjZZoueMs3WbAd/0P/wBaB1qbrGoWrd8xpycPFetuzWPQFnIENDF0RmzJNuSfgnQ9cVVWwLbMceVL+ry5sGMxN/nRAOiw/vhGNUBtvl1PMjltQSoM4YCLtweMfsXxGS3Y/twnzVkh2U5bS8AQOx2sijf15L7/AH49IfJe2UUzsx7anO09ktN5w9bbkwBktkbJ9d5xR6w1oV8zXhoW5mTgeckZJtGqFVv2NI5wi01gruawX+3ZFjkOxPa3Mp2kbpqtLZOhnMHDwD9wI9cIgH1cdggtYe92JdEU+7OhT6Zr/NjzJKvk5V56w0mtVSpm0XvyIga2v3Iiq8+TTOaVpztmlZy8naoHY8bgjYdnWAR6tOVNDVx07/fyRIM2yCLoFMmuBL0pYk+nKmGCHnegPkx7TaPGVVHUc87EVmDDeUW+7GZ4B+MDD8euLg52JyN48WmtTzxZ4Zo4BgizRbX5LNYBf8ce60UJJtwof0yx1gtp1LwykH0KnX5DjzpO5I+p+YuJXNGuC4anYYxZmsWIOcLcCtp1GpJ7Mic1MvkOx/ZrTZYktpxysYZ71nJnn9s4ss1pKRzinFaYdS4Ali4WbujkAIljeJhwIVvP0almFyHFFrkz+bG8lKsiYYHlWd/Jm2hs94ORgwmrcFjwfX0UVjDyGYRT3+xzabKmqsxd0BUO7hkNwDBY0bPOGSPapo8Xjp3w0YGCvAMw8YHFhvqaWDzU4XWNK7F808DwYwwAVw3y5tmi/BcrWX2Ic8WXY/TcnozbO7Y1UhMjkTU3TUHG7LImsh/VV7Az57AOPZDxmu8H95O95DoccaGkZao2Vx2K4MzP6lEA/BD/APWRfqYyIha6DpujmyRzylacwXC4YO9zaWrLGaF4HZxs/IHPEhLZVWNMHMPmlPJUic3eLvVjVYaDM78gBFXRmtTszBRjUCOQLM7b+eJ2jNoSkndPUKjaeqLrGuibc8Y/jixD9RwuXPZGnm3Ku6emTiTTVjKpqbI7DVBsbbGyByXnBrD5Sf8A6YopZHxt3l/3wiVmTzZJOCVdqSNY3a553BgaPv64gjpLZ5MlcNjMnjY/GsjZ8dkTpr3Pg5D2LSeBZW3yhKAc5HacyZn/AHyN/wByKvtRn2yuvJQlZP229gd953gdnRDTnZExWVAJdP2yxn1o5PfC+IqZbHJ4jdh9muT6EnIRbfVUsJg4j0ZUMc2btna20aZvpi+ZmANkEEW7RbJzgFnxxfW212nJbUaVOb0ijLwRMDfLH3x+DwRFTKTsXht3wbs5Ddt1WsR6DW54rVQoyqVP5eo73Ns3495mjn9jJGnTso8SxIpW7bmbrT04aziWmgxqBg2ar8c1QWxjP2Pgi6y2fSCVJAg0duX6p/S4JmZx4vq2hqOq2qm7SnK0nATNfgIgiCKIGF52HxsHP7cadIfk8fKepiRt30m2mogqa3Blyzk1js8Z2GHsRq9ztp4ido56oRWxkgPDML+Q4dRbLvFcBqGMqegAjxY829/KIoZ+bGfzWQvHCC1izfBB4YefBPJ7dke4Pkr7VJHtRo0F90bM6iZZJk3Dn6Fg8EQvcUdKzlwpvZoAWO5//wBOH44vwIg2b4bVALA0AEOgEDzWZS2Ts1ZjNXYNm6AZzOKE0/7lxIPX8IeZNrO1/aV6Js4pxQVKWboqWWNDvWch143J7EZlLZPvgmu64KR58+taNd2r1/K6zXRQaydsaTU+C7cBnjOlj14mc+uMezqPwhOhoaF85hps2Ysx3RogCKXIAQUCPuQ0wBQ1T6QiQWWQyYd8YjudVDHt8EEWJ2X6zhNoQr/X44TeofDUiEthrOn5xNWqrqXSp45SA85pI32RBTUF1mDtp4Dydcegtlno9DTZxOn+TOt/R7gR51pKavqhkMvnkyaA2cPUd6wQ5L4vvFtwo5iJY7iZ0/UwnaRsudPGG90AmCLhOxdZolkxg8nP5DyRX1plU8tcNGqbFs2WNHdbDAL1j6L43hy57NfqsTT4SC3wQPUlEy6od3n8uPBmqAXtlTAzC/xhELo7pwMK/pXzQwqcSeuGaSs4XUfy17jYxuDWxjWAP7n6HwQaaz6fPGktdy1yjNUAO9J9Zxj5DCzIdkRU1ne0aiZy0pWpnayP0xvu+vADD38hnEVW21R9VVZN2NCU42eO2qP8X3LrubIppDL0cwdt4yaqRgb+uUnyFVThZ6gzBq8Rss3njHkAOjR7l+iKOs2mstq1JOo5kweJA2Nc73OCij0I3h9yJ6cTJ1TfZ76tJNMmbdDJvZo41+TREZMqkoDaQwNibt4jjvOM4PQsYWZ/Aec9HvxZaZyo+ZostqcJU1k6kqXbIt0FgNg0d8F7ZfeGCAd9yePJA+0iv5rtLZqqTynMGbMluz0TbgaNgLLWHfeevJGf/MaY0w4cIfM45bL8ZqbAMa90sHOsdh+CNTlUhdv8Wn5l2b2O9RBY1jDjI8bOGNB3OymBKhm8+oB9SqSWO+BtMJoa+CaXfAd956DPJns1xWqhnbum5zL6nazmpDdtXOAZvkbL17AvsPXZyRss4omnKhSSvdrGrK3+9Nt0YBZkPyZ4r+0WfSZamnaDuQdpNEMl5szRP2AwYIb/ADVAwB5Vt4TeMwQxDYKveAYG5yWZ8mfzxqGxPaXNaSldNTLuZJJFuM3VRWA78c85no9vnvjFNkralQlzj1Xf2i7YzN2+RBE0f7j4+SyB5w8qBg/d7pOXK0kZBkaGtff0Bks6/gjoac1d8iM/QCffKfmKMrvpyo6GWcHnwVmCyPt3mt+CPP8AtF2wbSp9PkqLTdhOwQMHTObS9sfRefG12Z4wdhUKblBu+aSqamkZ2fwe85w6LI49oq8qftzXoo2DixcN+NyfGDrPJk0RYm2cODk+Zt04qSn5a6Oo03zNtOzvQ3szMDO+wDRPRn54RSW3iuJaycS6eVADlk1c2OVkVvWg6wM+v88V+cSRdGnJI7qNfBcTdEJgDhUL8G/QFmf2PPrjN6SYS2Wqu6Omqjw3pm9mALMcm/ujzgHR78Z0XjzHdzVahrClZrMpgFMz+ZPMdEF1ncxWMDNfo+C+Mlms+fVVWrSTsZk/YNwRNAwaLAF/ki61VQEqCWtF5GhOGcwXv3lu7svD8nX7cCU3s07BS35SeG5n3fogYAijZ54zZrMMeYZknTbD5jMO2KgmLx44DnvssA9GT2NcXtZ+g/p9u7QBsbtdbHRBx1n0BECwnaZtVXe4vGyro+M4Pubw6L4rSNbJy1g9dzxOa4u8ugA24YIWaL/gjknznfPoBbVp2+ckqug0YLLIZFgbn7ntxgvyip3StQuGTWQXhNTOx43SD+GyBffyHFi2hTVej6eDs10sFPvQMwcGteZmsF4I+M+s48/0x2lMp5joBnXW+/G9pdF423nIXc0qj5TLHrNOUvEfR6PTL/SYF6fS2AzT/vPbjo1yhqflElYKqlIwRmN+E5SbnvOJ+z/d+OOi1JY65EnRPwW2T1CxqeTA73F42wL8bWij47w6IkDOVSqZJSZBoiDew8ELN5Cyy/IEeanO1F0jRaQTh8iDc70DaN3J7ysH4NcWWVbS139GjNV0+xwXAJWDhFtrDk42uKvYvmQZmsVDU9D0M1BdSyZTZlrbtwBazryckVeqnM1eNW9VU46bPAQYAaLdu5MMHyI2a/BGZM3lIsFVe2d8eJWZzaLWHeFmfJyWXnFZmU+mtPT5wvI135t3qN7Y0XOCCyHRYHki+lP/AOR8y4M52pWFQ9qry145l9iBzJi+AEQWX50ETsya4j9otPBO5kadF0rNd3vQ43fBfZyGARotAOZNJJM3fVqo5Noa2A2aIorbtfffj6L/AAXwFUNYVGb9IJBQ++S+88Y5ZggFgHkvW1+eDdfd4CYGXyem5asDhB87WBw1A7EVs9gAGjR8cPHTCDMUl2OC5buuOiskd5+3CKqfoVJMnC8q3NtM0DAFmhrZLPB1xAuZlUEtcdjqPmzk8a8zxtHki+nTMhLm8mU1lS6tQTJ85Bxg8FYHPOfghqVbQpwCSrGZOnJt5jeCKSqILAC9+uyKvNakXvMHb55u+gzSc3mB+PwRSmc+QB1L5lMl5xhMlsgAGMGvkMz/AAQPW3CRD2FStVVo2oAJGxlTZaVOrAA8GxZG/wAd4WZ/vxRaqoNqwJJ8vJ2wG6WBe9wtYa3+DnD8cWXZ7tIkFVU497VnPCQBBGW72tY6Pk6IhNusylraV7pKmrZ+ywb0Zytfn5DBH3IyK3R45sC6/wDWY1Mni6y5zIE8mhG/OAdGeK/287N1wLLwyLWBZC5q/dNmW6ITFF43DkDGAA9/9Z4rjNZdZc8dc0cc+MZ6DjpoYSgWC+auWDueJtAWSB5g98HG9jXEE/eKOVbM7YA5DO89ESE+nG/v7JamDNJcAxkktF4c8V90Zm/SXxAvv1nE2BESRz6fgwb8RzukuWxmZgfcn4IvEhmU1nyD19NXc4WBk231bdFgsvv74/Y9uKejvz9gqhvQIpYJrmGSw+f38kbDsN2dLos3E8niBv2U0YLhYloD4OuK1nBEz6k0P6GXPzTMAmSaFlh33nFrpvadUEnepTGVOkUdd9iOTPrCznCK/tIlUxpjCk669gL3r7jztg5L/H/JBDDbNMpawZJsZNJ0XqC1+8bgid4eSyE6Q7iB/WSpzJ9izB0ua2KuGOse7GB59fJZC5kwpgGEqmsjfLIpb5gOTdmF9/11gZ7PyRX6q2l1bUjM0H1TGDczD1RLIAB4EdER9DUwpVtRt6fOcoyoF0b94ceSPJKyRpm57mezZ9XMqltIJU5R05OcTBkwxzRkwLOQBA/Yij0fQcqNlJ6xmLufTJJBaxZiDY2xtnvg60euLjJ6PkdBsJZ2cxRCYBwUX2h0sgYBrs1xYlqhdotVceTzJZu1RsWWR/B8ccRLfSPhXUsZkhJ6SpGQvZhOGjE2biaGg6WVBbXZ9z/PBdNrSrt6drsZVLUXZhgLPrAA4R28bOeBI0LEVdecwyeA/HA9Tv3XZaSC8nBZw6wGobvZYftxles0nmGBNyqcJgk4xzcmF5geMsB/rXFPqSj5HVUjlUqdhZL2oPQRbpHZjcmOdmvri6sKMdP6Idr72zedkI705NLIAZ/88VR5OGsypyXry2ZXgAGuBgGvr9uLMMU0fNCyiFIW+SjsyWcKuzdThFudgA3xgvD4M8WKSfJ72QypwEy7DN+7PPe+cmsHuaPgiQYVbNTcNHTGXXpLn3v9x5PYCL2zWls1SB1KrzDQdhgef2I3a1yzhg7HT6bDTk+HMj5VRlJScMSTU5Kmf/s7MAiQWbe5BGMmH5I6+8Dibcc2kjjj8Ogy2bKHw1OjyQ72Um2VBTPZ488NYygc8PbzvOQ4iJ0cNDIHDsijz7fqPnZzloZ9iTQ7Hgf2Zf67yHz9HvxaEQNFXD0QQszavGqrF8hekuFhgfPHicBn5kewfu0UutI+uJtEOFvbTQcURmznNKpdj4m/tw/gzO+8A6DiwSptUBgeIuCN/QH574vpQmn8DIm1iGo+DmoUNVT6mJo3msuXsVDWHIYdBxr20uRyHaVRfz6lBgi9Zo3q+nwc6Zx+fn+lStQreZ04xmrNFJlODl+Ng58ALNYHk+CPdXyf2Bv9kVRA7dmtvoHxdH0PJGlW050TB/Ex7WrwzTJNCvIwVyw60/IcCb4xbDx3aIeC+KPJ59VVVVl2A+dgbRBFfGMEe+sssv8Afi4BT0qBwbHer8DWjfEK6K0nyLM31N1j8EAprXNMy1JUH01RAEAvvPg5PbiB/wBLVKoqpA+njBslr4znjWf4NkZltvZoMK3ljGXNDNo9lq6BmiGNgma36yRD1zsrryoaoSOnKVfzJoDYEDcLNtzvXDzw02kVsMHMS5rti2mGB6Qk84lVQsG8xk7sHLJfuTDng2z7YzXYbs9q6jDcNat/dsvdBfu95mYL9YZLI11+wYtiNBrNeNkPOGTX1xxtrSGjf2XyM1E4EeAWB+s8D2Xq4nPE2tTc8DCw92WAPqjgfsqagleEqM/Jnit0ozR/ETAjwNS3DyBHAt/eWQysDpsqGO0NHzhZA9hmeRS/rOItlz31cj53UL5mqDGRy1Z47PkRCLBStGbc65k6RvmLOWtF86Ju399nkAL4CRWQD6Aw5OiDWE1dtv8AZztZsfIaR2RcrTLH5kqTOhHyrYzIJaTeTVrP5k/Bd+aLAGLzc856/pvPFfmWwd0c+aTVB9OJlT8ucrtch7+9MAXswONk5M/wRcO1X29Y64AsqBnYqaIXgfXfrvi1ttp1RotwaqMWGEB35EcHP7EdTW12pAnBRM3z/wAmVU38nhqznIfPSZA8aOs+7hKkd9A7L0Qz50f+T78GttkW02hppOPmdTFQvJIiBg2DtsGzZYLNeDjZ/gjUJPVVKhMkprNZVODmDJybpFwb+8Mew+Sy+zPZF9lu2zZ7MjwHTs2bjnRNG/7kaqaxXk8HHT/ZiVN7K19pE5lT6uKVfgGMbrCOzdUTC8LDsC+zPfZfFopbY5tF2U18NaU64ZrBgggbdi2NFGzosxrM/wDgxtDav6HfgGBUbP21sH78C1+FRzKQg1pJAJkYLYxgi8wTMOgId7O/4MaVN4UfmuRcHO2imm1Ot5qiKyz1cPT6j+yw0VAyGB9GeMWqysp3Vjrepo6MwDuUg0B7EV+dnPKebm7qqnJxKgwcc1jsWAPbRM4h21bUw/H92z9m58GNnjLsyzTHR0YacHuZBzk4EzrK8S+C95QWIFFLDv0WQ6ij9IpZFLCQ2NyNzkUcEQTjr8+vJBFmSGrL/pIiYc7eQRHXDONefd54SbbXhwpEFA4gJ+3DdEPczWpJVsukmyJ3K8cO0FzPJ54zBsCYJWJp2JAGQIQF4ZILRRy4hnfE0s2ZQrU9h3cpVYAu2mnqiF++o8gQPJ5lu1imQLOvRE7WAKItWkyaa2q0UI5a77XmEunC+N2uGPLeQNGdrk5+cPJFmt7hWue2WioVqfnG5NKgTZmq6MwRA0cbG/QREtqAopnO3s87AZovV7MbFC/RDUnYJzWQ/NhdNZGYScAXYO+fJoPzhoP2D5zidBF0dONHbtiDBU78HPoXDWHk6P5ILlTNDKeNJAKZSSQTVqbR8xZrJL9YexEEjslodnhdnNdzAL8gAFn3Im0Vk3JAGQFYKbBglx7AjjbMk1Xg5h2fYfmhTJ9s9XeKqu2NRmCv0KKzYDBH8d8RUq2YzVtecymqKxheAGAWRqGC1PvIEWBADxEDvCIE1J8MSpkhSpVRk1k6SScq3Mwa6EgvC/Jz5PjitVbsfqevBSQfTlnLQQWNc8HPr5OT342VFtfxE8kOmigjwzUvOE7988x80MC2hbIqjCWt2sqvNpgnjbiz58nIEZo22dVU/mm6Spi5wr7MZVHBA8/jj2AYAd548R6zNc1TXBNsfnCL8OrzRkLuhl8h2G1M2YJJrzxmCwX2A3bAHxwQ2o925fgxmq+M4A7M4ZLM99nwRpBozVEwXwwMg0WGYQPUgLypI6gmK6LNw6DBRNb1lG89GiJq2oTSS8yQpu2CWoT5WU4iAb2yR3JHdwvOyywM/sRTAoZjKn6V8uebwgfrjhx3JxpAOZGzSbzyZHfgAC+TPjeD9BFd2hOWk7lrhRjNQWcL8bdN5DR5Ai+1l+pG5DP59NXlS/uoEXLJCzR4A0ByQdUMydtnC0/x/VwR/hD/AB9fsRkNB14nJKtOmJkue6aGyJnoiWnz+TvJ847V3law8A2nX5Of3ISaH1HzNQnBtG0oaSacKOQcPQ14wWeS+M32ryd3Ozk7uTb+2eyhEJesi4WssA3R2Ln133xYn7aY7q3TpinDcydq2B0jxujR54HbSR1U8+peZNXTw5Yg5x5kaT+wFjALwyefojLhfZfIUzr5T+AwQp+jmM1RWSlDDHWb856LDjP9j7a+qGS752bZIAMwW6II20vO1dptWvsR4EyvwUQs1hghk+CNjpKiaUk+y+VTV0v2bPXTaVssZY7ANd0ALLWZOjBD246+F8KnM8Tm4TMkZrIXcxqOW1GG7h6UASV9KH7VEXFn9Bin/wAMFaz2/BHRLVizcuJmcnbt2i6iDVHHR9BoooqHz3+3/wDohHRT7noXMzzwzZzWSS1WavnzDd0HJtTWBHGWM/8AGDk0c8SFQ1nKpwwvXQlqO6gFiuCeMtZZZ4IqknW3OUGovPGZpIcc5YqsYGsHgyWX/rnh0JVKpwIPpU+vVDW0PWt1xsbP7mYNSp/jVk0sXbAD1YzMLLwDrDyHFtqF5KpCqT5CRtn8vQWBqaqX0N+fR5Iqr+mF7Tmpofu++wDcLZwgTGds6ZNNpNUTSe2Iv29+c+j7kPhme5mpzJ+0fm3dOp48lsnamgbZ27RwQbL/AODovgqTs55tFniTR1UHaTRBGzeMHBOwMmjP7kRWzpzX8ykYfNx28No1mSDpYLARRWX0Aax6AAI12WrB24qhMkJOzdgtgrOHx74ia/kC/PojOmjdPAsom4ZLVWy51TzVu7mUmRYN0FgDeDRwb/Y8cR7mQydF0DpBRmYPcgGZ2Zw16/zxeK8msgq2oZmE1rxFsqa267uCNm7Ogs6zDWF4eeKI/kmzXsuZyr53He1A1kUZgaILG6DIGj2+fk0RbhSZ05ibJWq2kM4WVNCVSpFZJrkNZu8RsWM/vxTGZum027Oni5szQOwwVDufBZCJlU7vcwaPpUzctDPPrv8Afiv7z6rwEwDAWsvvjSRCHA0ty8Qnb9JOQPjADRP+IAEbOcwDP+r412cS11VuxuVPmMylptGTnB3h3jGbY7NGiwNHxx5cCauzSwMewOgIkWE+mqLdVixxt3dfxIGeRaIexT+QV8A2pDaIzxUEJqbxXOBuAyBff8Ye5FaePF3J4i5mavWrEk2ls4cq3poWEHJEgjRjty49e4N/sRc4RkO8hWgcrgrr9uC3LbBXw8e/IBh7YXxoEq2YqTh16pLn7/rNFsZhFqPYbXBrpA1pR4AfXLAAZIhe/DH5sJvGSs201ciEuYgsZr2BYB88ezdnSLGTyuSIG7eMHDVmDVyG/wDPYYWLZNYZAimUr8m+arFfUEx3ZvZeFmc/yRpE7kMqpuWmCDpybeYh6ys7zgt7fXHPajqKT8ELlMyraLTEqqqUT1NqhjTDecdEG+Q3J5Nf60dEZJ/oiqAO/QMwQsxjS5D6I9NziWu3lSyJ0+loNmi6IYINDCNIlryRrPDQYtEXJod8aSOSKc2sPRTASyeR6V+T9P52eOxa8K/vVcgRqtN/JjdM5s0fO6gZgCB3mkDO+PQwOXS1ibWVWeOISsJxWMq3fdGvq6+RYwyWBGNN9QW7TYIQohWp9RNQG4SdS1DBNBzjImC3uZPBYESC01fPJc3dz9Q22B3wazDye3fFMqSvJkjPEkAUWbN77MY1r7DDJnzxNyedrzJ+rKtxPFNE8Y85tltFnPFTZfH1csDsknEjqSoXCBunLkLN6wnCNmDns9gLDg2ZVI1c2S6XTVnKsdYL1Vj9jJ4/vxFADFZdWp00wZzB623VYGmfBO8M5/5Ir8tncxCaOEEJUEyaIOUDBwCJmAXng36MnP7kWa8Of8k6czXabrleTpTNB0u2YN3rYL8b6bwe+ARBP5PLmzMHa66LY3TZA37dE+CiuYZ4oSzC+fHTlQTIHOcAZuMa/BPr++F8aVMpxMZIzlSm9M1lQz+sNrws9uLjttoqGxWdPByvnLXTZl24g1mU1aB6qii0v4PnOF0ZXL5F0khNV2baVAGACW85w9izPFln20ti/YGxYur0nQXg0DgnFapUJHUk+NCY1qEqmC4IWHuxhjH9z3ziZEdyaCZI5uBpy0qd7qlOUGi26L/TWZDhnPbiJ54utQ7SGlH0o0adqsHL1AwarG30AGu+zyRmUk2kU/Vs0NSqmqKMvPHNEG/fLdF9kX0hd0zOpadPTAlX79izQx3btFskfOqcBOahlTbvMa8+gPzw7U/ycmlWsGUxpytJqwAwx93M70T8B2WX6/HERQGwSc7LqUVaVA7lrxJqZrG7BawLPHfFytDXn/HVzLuWb0HggU5q3hcCWmeHzmej4Iz+pNuT6WpTPcZVvIMmwOgcdyB39Gu+NVbdlOVTlzVPeVQDOABfZGL1JsZ2lPKtcJ0+gzRpw2wIM2jhawEbA5/bjV7OjV83MLrq9xybR2xyNhMlmtYzXdnAIgaKIX2GBhri0U3tmk1TzlKnKVYm5emBne44IZItAbDdnNWzxV9X7Rm2l6Z2NjlKIY2638HOftxc1qJ+T7RJb3RUjfg9QMwBJ22xjvs5D1w01yGCHCFzPdHkfNzOZ3siCpHUvfTJ2zp71nfX4SmWgibx6fOssZ5+iNz2bz19Q6TiXIVVMp2bpgmysnLk1jyBZ78Z4FbU4/dOGLFAwd4N7YMY7D9iI1/WFRrYS9IyALzADwnx4Nh3+OOc+72I35uWOBotK08nQbOZoU4+eA7m4WPFsa8zinzWj6EmSqqi6iKzgDO8AWPX0WR0tmU49YmLvBB26sBYDcmfX7HwQEtLWKy6rtRDjHrzmYe5CWdbX4C5Ee8nFKySyQSd02B2vn3dJb47OfkhDCp55O2WSn3jNVC9BEDWsBY+sziYBm0RSAE0AAOjRD1h/RqZOiMJ7snUQiTbVVMmriVVADAG655EQMzydF/8kOrUw0mTXAmUyWeBggiYddkScLALoq9y4ghmwaypIAaIWWaOiHUXLptw0HSyOHyAeSE8Pu85hHACd55Ah0sunyAKRqGaouAvXxg5wMIX2qxWcKrvpOi/Bc7wAwADR8F9kR5tkzsUUTAIWGGBd5EqXpf2AKWRo40MQ5OYHzgB2QLuFNmfDXWZpGF+cwOELZBNQEwOBzM/o78XzxJ33R/NBSQ+bbQzxGk5RPwGFkLc0w+bJGuuozNIOs7IjDWUt4mT24HZmuwBUEFLAdd8Ac8G9X+agSByqaojh9lH5wzxCLUrKm027YOTg2mB/SmBomcS3bc5bWbpMlsnXng1nVs4+k3Mw8lkPtVJPB8TzAr++Pmyv7tXNHkvS/PGqtnKj9q3mWjekQXs6L4p61TtTVSPs1F5jhxgs0RcGb9o8lbR8gnY3NGwAs0WZPwR0OioiPgj5kyGH/KHq2oGDpvLfnVWANN2vWYyzOiYX858kZEtR4T5LEw3jO/uTDJeHWGSPYb+QyOcCYPmqJ3hZngEKGkzNKyXOt2A+QNEdOnTogP1dzyE2pio6bcKqSqoJqjjnnNFYwv88axJ/nwzkjJ8FRvDM0b7DADCNFf7K0HhGpiXmfjiCqHZpVT9gDFjUDxhgZANpg5A9sDh32X80PdyzH4OQUyr+tabov54vk2bkAcgjYDYwM+Pg9cEf6YFJVI2NQVPThtgeud1RSaOd5O877NdnQcEVVQ1RvNmgUIg7bG4BZBffnfPYuC2gOuIGuZDMZrRFLypjI95mcrfoOngImAAdgLaDOznOK3Z1pCwmpXkLmG12ijSS3ua7mC+T1tGyy8L7PciYltVUw/VbtWs8Zm4XC9FvjZzCMU+UDJzCgZUFKyZ5MpgaILLNwbGtgmAIhYfRGG03s9ls1kcsmqjuZSd7g4LkNFhhkiF9Ih+DlxNesfND36AAsGRQD8kLMPo48UoyfaNJFf+7O0l4aQaMa8L/vxYGG0v5QUkHA3pnMg+OKz6I/wYvp9Qp81PVc7Z75JnbXmsv9yKIi5QMW6cyabyDVYF0QPJoiP2dVzt7qFX987K92aB/W3HqyNnjxrPgvibYbHNo1bXoO6m3O/W0plnjWf++Lfkgh0uxGJZ1upInI6ZVhI6bVezheaoydKaBZhX5D9iKkjVs1qRfsqkpA8c/XPnfBbNvGfPHoWhvkgSqVEk4mEtZtludw79O/vD89+SNnkOx+jJFhGo0OYrBzvc/wAGiNHsU+bGI+pSv/Sp5IkmyKv65wt+mrx+aGQ0pYjuzUPOtr+ONT/7NlRtpMq67SbA9QDgtEuf249JACCKViAAAJ8gQ0ZxXk0epP5qU3znfNzw05k67Z4q1fZDQOxZJbId8OuWzW810FAsDkPkj1LtF2aNKtQVmUqwW04BGy/BA8bwHHmd5Kl5O6Vls1QWRdoHnBXWEfO9Y0d9Of8AHgJgR6KJrdxk8fjh42b6zv0Th0Ds8EELYhpcOy/ojmt4gI1aSTJbiXo2eCGUUTbcNfOHjguyanfAizB2d9+jxnE0L/uING8ke9cc8bnMMYwD34dZvJa/lay81CxonnRbuFr8G/rgRFtNf4Vig2v5zA7zOBJlStWubTQnBtgM7zvRvydF4HFxJkj+Y5WKkpJcFzdrqIg3dZ2wAfIHP8YRGIyeVML+AGfvuCd5xbTkLWSK475dss9PXeeSz24jZxJ5U/f4ktmVjuz6YLI2Es7icC0Ze5oyRnPHs8XaADsFr8meyM32ryddykyXk9jbHPdT4OTOeS/r/njYKkbG2aqqb0BmhoBI77zv/PFJc1C6lSrSZSZRYD0OW4B3x+SNSuz+mZC5ZpJKncqpmWNJqv2k0wQa334IImFgBniwSRy+ZvHaBvrL1jXRN3Zfgeezn5PBGeSraXU1STyYJsWjY28rMAcmaNi2Bz5L9eQ4npxO5bTcpmtR2GbeaLA6RBuzv0IhkPPrvjDlhl6yciMzSiZTI6trR1P3btZ5M1H+Ctejz2Z7OuNFmTyn3M5cduTJY5PK7Fj68ALPY6AD2Iq+zpye4Paqmqk4M1zN1nRAMa8/ofj9yL6/bbzS7QOx2xnMQPjKrWYIfQ/rwR0DcOmDk6GUT+paxqt8o8ltLK+hUlN7NZRXEWDWFn7OTXHRqOy6RtZ8/wDS39BPF/Swb+j0l6WIKWFf8EdEnR09B8DxwjKjWbq7pYsfjPPfzxMSFaTswVXmq7xs9vDBBudnXz+5EIay7NU2iaDkwdZMYAvsh5gEqYHvc/p9zMkgDXvOD+vJHSFItHb1VVsh2HKpO5mqQZ854xhFEMH2O4aO01kXYHoPJEqdZr7uDSRoLNgDvslh5NBmcQs4mr6fTI3TtQ1nBneZ35zhkFLAzfzWWtVUE3Rg3XRsWAD8kD9pT9ykqDpczM1sfOd5gfXf1xHs36bZK9d2d/IFkXCkqh7KfpTJdO8AWAwMAC+B+AmboVySSeoJk/4cjfv1TOzFBE41ht8mOraqV7cdvm0tSXzm3cBYfwRcP+0nuctSYyaVS1g4/tDjn8dgBFPnG2CuKhPHXr9y2s0IsfVg/BGU9m7I/BMR+5wB/wDszO2ZuEJ++eA3DudCIH/zjjn+yvZXIXAITmZBhIZN3aTgHKyx+OwMkVeazJ3O1d6mU5Wfn1uDMzg2VScHiXEUbI+wZmcTe983K3cuNPJVsyN0fZVMP2aIaL3+Nn69ENNpbJ0XRqdjgslZkz2Z4nXMhdsEsddi8RDrVbWQ6zRTWSNqfda74ff/ANkObyASOeyxo2RwAsyBrghgwscYms/JfBqMnag1Vddsgsf1SSJ3xY6SoCeVaqr83Ja8RAOdxfn9yIZLSIn8j7LuBfO2o0WQMU5y/Bun9FvOCAe5ErJ68rVslukumtiQH4IvDD5PdYvyB3MU2bYLM4GeMf3I0uj9jkqptqHarpF+48YYwfHGDbv10QmSm5kNKzLaHVQm1Unk7wjR4KqLbnieWNT5tKsVJlvL4+A8aHkW/HG1OcOWtVVE2hngBoDPGFbQq5lS28O2L7cHrXPvDcM/tgcUK1nupeCl+FNsr84+astYHOGMjmt7Vzurlxv6x4OTov8AuRqGzGfLhKwQ3VFZvoBwdjb4OeMCR+cFWyGYTHtX1QANe8FsHGdXhkPx5InaVqqY0AzkTSazyVM99WxjcJI34IHzn54vXK2/CO56wRBfF4fPDrlHhKpu7MLRnjNWfyitmrNgC6j7PyAGc4rM+23/AD5ft5bTktmppX57OeOXTTrHTr4lXgD7SKSTn18upx9uzIzPeXDjOAByRFTLH2e0/JGrSazJsleAerhjX5+jXAU4nHbCTiWyp8siFnBxjWWWv88dRJqVm9PdU9zOV5ETyLYxhrsjahifonMkTmRNSVDPGE0V3qVPOOYLAH9Z8GiLtLZxT8hlbKoEJUtLW80A0LAM+764sS1MIOZD84JrJkTCSXulg3nGzh9/2Izqv62aBNDls1pLGaIMOCi4Bay/H584ffiaNN/gXNl4x2ZVUgeFNacavHm9WBY44x678geDxw1MtoVYzI1U9+N4bUABGxh/ca7z5zz5IaqSv5BVXzaqoGKMkdsjBk5aItvpwQDId/gP27zh3Z1OKjfhOHa7tmskm54yThtnxz0GBhGrs7CfkfPgBUw5msnVBN00wTdWXgaJnkgqcPFHLVWo2OM2SQc7qiCQaziwVPTy7aVu1195YN+/BJJtvNmQOcz0RT6Yfpv1TpyfvgbSddYDRfGGMiivgnyXhkvsiykqTeAQ+ZJy147cyNuxdTx+8evVjvbuEdHkibbM92Vab2e5pLrAGRYFlj6Ml9/sQDTEylTNg7QlSAP3dPMHUwcuwyGbIF0Q++5/WiND2V7BJVMmDuoK4fOQvW9WSl7wAs89l/gi27pBD6OdDWi3PA2WQ7RacnYNKLkExN47sNDeD6A57+eKlXlVLzh12Oxdn2UyW6795MPwRYpbsd9Enk8wmmz2QTI0rMF+9cHjLohzgj44pTyVINvoDsDojORFyzQ19714ODtllw7tdYPbiY+fM1lrNVBpLkXLhfJesYBEKzC8L107M+iNCklH0PPmQL70/wAUO+SxgvD4IJsevmRdsk/ACN5U81anva4M8ezG3ewz/JATmTtZk/36ZKOXioaL1jD4AyRK1VRK9MMAmtKruVmgfxLdwd9njiHlVVILFgOwBFXxxi2a83mhg2aEsDkwzYNGYcBpggeuzJDtmTXZ5Dgc5kgYhfYF/XC8ZTv0F9EY+b/MzX/AQGABYmBefWcLz+xAm8+nFxMeOWecX+hfP4I9EDQC8+7OE4Nh8Qw8kCNnmTvMkO8O4IAHsbXyR3Dszn8cIMADwR1iBlEQHA58cOgeXE64aDAxb8O/ojjNRHvE8nggAWZ3nYpkjrAWI4ZNa+EgtjWKYZgfggBwg0f0ZwEsjn7/AOOHcgazO+OR1938cOIM2Y3IcJWRs8Z9AQUYdGTwXwOsebDyeeABgwAAs59cM8NZWz44IWBDJhrmcLsyh1wwHIs3x2L4AHZyHfZ8EXKQrfuMOBZYsujZydf44qSKy9h9F99kWCmDxmswBPIe8gvYGjRZo9iOi+npduwOhIG8z2XnC0XIXxwM8+iHdwvVA8Qws5A547scIBaHQO/RA7lZqwQVdr8FJALzM9AQ0tPmrPvHSN/QjnOK80yQ83Ak22IsWGogHnshQU27mXcSC/2ITTyNT1I4/dsgmRhozhki0S35Pc/f/wC2agftm55zb74Z3wm87rlEomZTJ2ipRKX8LjGffN27PeQDznZZGbnsiOvHrua9lOWarpa9FYMgH50bPuR7Ap7Y/TEhag0vcufbi1sJJKpb/AsUUfGAQJXlzzdgzPIlJfI/NzY7mq79bwdyB/jjaKb+T3TlMMwQYoM2yoaDSbXn755412EnGkkzoQ4fuZNT9JUzLZ3uNaMXLmYGte2VdrXtj8n88a2i2QbJAg1QBEOgAsCIefU8xqFgbF8neHIYawiuSqoJrRj0JBVS5rS9TIzmJ/cOHf3vyQpwL8cNGccB3gCgZwPQcceHEBZB4QccZwg4BTr/ALIou0vZpLa8YY6FjacIBwXHX4Di6nCDO2Fnqw20wcQ8bv5I6kL9WVTlobZ2jrA4St3WSPTG0KgJdXjDierTNAPVnYcngPwR5kqGXzikn6sqqBDBcIaOizrCPlevfT8unPmngRuNIuXeKeJ8EOgsxPiKAHtxFIzhAw4i8cs8lvOmB+A45vZIyS3ZrcaicSDB/wCM4hWz9DC7iwD6Dg2xiA3hz8kVrCcCRASs0UDa78oAGSGfzxQniwP25zLJ9RkPwdEaW8BN5LlWifRzxm7wGjBUE3aYZzwOsAM+f4I2NEm4Mjk2ZmNeSF9MmavYy5hOADGA+TyZIostbVVMlWSc1k+CbX1pyay1geTxxvSLA1hNNonfkwMnJz2RV6tc9mylV2m6DFD+sYOcPYCOhhuYcCqQoVVQmRM2rlmCiINVgaI5L/H8cCV4wlR0QDSVMTlssev7zMHOdZDnMNevojmEkYozxWeIVBuwPTQxkmhmiHueOIfb9VqZ1e02etN5CWdjtVlgxj4LrGR0eTXHtSvuWM1JRckox2zotJq0Ym2brvAByAPzcnYAaA6Azxap2e+TE6HkDu93Lm26tml4Wec7/bgWQ9uM0qcpxeZBr3qZGxR/ibAxsnnCB5xtIkFMD2jKkNzBBzY/fX4xuXuvdQWDkvvz6Mkak2bkqGo0TK5lRbN56Za+lwO2I+hTCdBZ6HC5qWGsorflT76wf92TrjoqFM7RBrSk3dSvTxHLecAiKt/oWxvRgGaif9P9GTeUdP8ARHRV69x0/BNwPETavJ5JEv3aujhLrXmGCAX5LNeuzwRX5lPlHgYCmRJQ78ENARFb+eEfoXQvOAhcKLK/njt0Qp4E02cp22L6LOiDQeNT+kAwDReGiK+2M/pIL3Z65VxDsWv6IdyF0JNY1zM8NREAvznjQazcgwBLAdI3n0HATaTvluI0TOzyRaZXRsqZtW6k4aPHBOgxkSbrAGS+zo8EJwK0rohHOX6iwBxwPPnzxJSoDR44az54LYU2g2SBflXC8Avz6zD8ETqLMAPInYEU3coO+4BNsczA78/kiy03LZrMn6R9gOZqAHoz2B5zhphJ7y4cbHQexmVTJglNZzNXJgf9XAMH44yr9+KBOY6ISsh2XPqnYGvMV0ZO3XDIDRyDk/g/PEqz2G0XKQBBd2/fqh12AHuRfpazay1glLWiFiSGiCmctQWvNS8PBHFTalMX0QhZVR9FMDxEKcbOTALANxxrPJFlbObEgBOVYKQciIB9yHQDBGxBCwA54a4i1/54pvaeQs/1k2E+dmAJmnYHuRxv01v68dkV8AUWSsUsANF8KADMNB2RHh6hm5Jm8agdiZgcY1tXpJ1OL6jYyYDcMs9nfXxrqLZfNnNEAz54W5kLQFci5rBrCyLNaZ6j5gmZ5co+mKnc7PphKk6VeM3ALZEnDAwAw688V+nti21SfYqE4YotgNbXMFsgeSzPHrtGT3l3hgAawhTltLmf053+SNL71N8FDnIYfSvyVJUwb/vyoH7k+fd8iMXh/IZHQ0rSlsjBZHHA0DsRMzWDxn7cWZbe8fgOwRCLlTFSUwFiE1YgzV0bxZeESQu9p/ecO3PPstox8cmmASCam5drrX8LGMEfuZzi9bOtm9QM5Is0TkbBg9ZIgjxjzmevOfuRubZ/SrlurKpc7Zg4detYzEw3o4k6eBSQut+azJ4bi8OKdixgHgDnja6aX/8A0XIayOY4Eqqej3HzRmR7ylNDDXeeQwC+zP7EYvtjki7CTG+mUqWWaHe6vssByeOGOB8h6Pgj0nUktqCfN288XqpFzUDI786PQZmF95nGQ1hVruuX8noBBB4jNVwz4NhmbW+/jHZ/ja4oIyxzN0QmlR+vDoZ7VtGSqcU1joJs5b6y1egaTazvr+jXk+5ErQEq3Ng4x2LNHP3ponxsh32e/wCxFoqcJVPmvzVTs3fGBdZ8AY1hh9T1hFfptGoJaASp81BHv9wcY14PADnjVpo8i4TCS1poPMz+rZC7mq5m6mrxFFMDM8XjImH4IQzpucMKZmstlsjWfmg/AN4aLYwIh5Nesw5I0AOzakCYS5C/FwV0TwtGjQcEUxLZr/pBmb5NcOx0FjN40M8+OecDjdSmnQRHwLhsK2UdlMFZ5UaAIm6DBNvZZvKGTIYc4ZAj0VQmzsK8mwISmVNmMva/xkwRbaP7kPHEPsUo1apm83kDWXM1jmsw3w5s4RxjYNbAv185nfZHrOmqek9KylvI5Ojgt0ffPxnFHs9+bNzoPuWxWwReYXJ5NLpDLW8qlbQGzRqFgAEZztI2FUzWoqvpcmErmp58YAyLH4wjUY6NR4UdMDLSZ0fNTwZWWzio6Hfk1nDHB+pVDQt5DiqgtNZU4RdS1Q2yoR+h81k0qnbNWXTVki8brawVCPO+075M7tHFmtCespazl62v2Iy5qbpzQ3a2pI/CQx2Q1nJ3NKTVjPH01RqDcF+zXAPLEVl7MgLdHRHnc6wrGj1UkK/pl5hHk34EbAWP7h+xGpzuQrsHSrV0gbZwhkMDCwwiMBb1c2MywXjTnSWDJDwsnVPR0Eso+W4jBtBzj54N1V6fmqJt0O+vRvs8Hggt4wryVevHLd5sC/1fP548rvNsHYNbzNOh1HMtl4ObEQbnkPxxsEq2wbSqSJl86qZWRRmiPaDbeGyzY1kD+nC/kjNv/T8s/OE5yW8kz8zUDqp0i6SaO5M8zrAhnRixyqayp4YGa94GF+CB5zg1gic+pxpP30mRwjRB1u61l6MQT+npUDLfgaGGBoDGsjmJqz1HwmUmwJ03jF43SfINFmwHyLQsLwDECyyM3R/7zqma8ymoN0FsiTdyCKK3uZ4sTN4o2SwGqGdDIGeIXISzbz9Wpr54Rvhh3aZnAjY1NGfXB3AAeuK+ADKLm8TvPPC79HRHBh35LzOBFn66OQL88S4BkPGCayv7F1wh2/BsTTTC6IzeVFiBTHsV0ZAhYNvozXM+uHwEyCzNM9fuQ7f9QGSGkUbP4W/J0QrBdAF652B0Qu2BwX38SOcrYPeaOiC20nXeWYDRyskfPZkiTZ0lwvXl/wDp/wA/8kX62mzT+KAV9HAWDOBhBTOmJi5VxLDbX855IuLNm1YH6o0sPr1nD9/2R0Fb6cTpzmYcimFKtQS9bUxj8GQImGzNqzvwEARv12RGfOqR2uPW1jNBY0DAETvviFmVbLmkacqAEQ5FldfsRbezQ0rw8wLLMp3LZOLffl8HelsBE7Ml9l/4IinNYMQyNMZZX3AiqIvH2LjqTh4ZdeNng2TyqZTJU+zULwT1meQAjOfW7F59mspDNZSNM3N3ozZA6qqUoTea1SjuUwR/h2SOsOcDvjTpJsooSQq720kDZZ3/AGhULzjNdhdSPpAv8z6gNEEnp3szA+fojefR6fR6f6fR6Y6eKu6RrvryEr2Ip+aMNgim2EAQAAAOQI488LOEaIuITCThELhEMAiEnDsIOABq/wCyI+ay1jOGqrGZIAskfIcGmEJiWMQz4HM42bq2KYz+n1zydbaL2zmTWZMkXbFfGSX0GEc5bILJGguneB6wOMyqRynsoV7caTFEJY9Ow2jhay8/BEvByHwNNOEnEPTFZyOs5SlNZG+BZJcL8hxVK822UBQGKhOJ4Cz0P6i04y38kQ9ZOkfmPmX1Y4qVYbS6OoZviVPPGzZU9DfWsfsR5f2kfKurScOJfLacTbSFk9frtTMDvdYAILHr9gIwKW1JMlqendavpjv+A5mkwM1jMz9VAw++EUPuSO+CELueiqw+WBNaklBr7OWu4S9cDsfOAvWPx2aAiry1+7mrBu7njty5mC6ILuVXa2MZnzxiVJSpeW0LLJdicVCVAH/yYL2RbS67q1JuhOJGCzez/aYcEP5/Yjj9eeW0hFvGxdmyoyM8DP1hBwNg+jQivvJ27lu7goxBY11sDIdnJBTCod5dGhgGiYBfrjiXrTDbyEnuyYd5kvhaIY3cOzshALbyJ3qQ1wDI00L74rD5kwiCG74eIB9BxQazk9j3jvjBo6yYVmRY+iLM2B22DIoYeeOmqIP2ptHYAseuFrZwWM0DMoL+rV8m/G5RVvMFgbonYC58hn12HEE/kia3ra6azk/rjW+/FzbAbAsNBi23R11nZ66a4fgA4RMkcGaWAvY4QybuAYwRtWX2eaHhn+ytspU9ZJBKpHjHKFgdTIHABfYjnDXyBnjN6hoyv59tVqCv00HINDWX3BJvxr0L+CB/BG9rNpq2xV02houFwwVnABYeB4I6iZIhKppiPmNjRADdaMlgZ8meLlO+/wACRCgy1GVM3U2dPmLxtgMOz0VgyADILAx+gMbkAOQ4yXaFNacp5qqxQlrw26AXosbMFFE+sA67PuR6dqGoZcjJEsdDGKYrXtkQz9wGT2OMHuRR2ey5CfTFVSaumE7evbEGzRVtYAAZ2WB+j9uNCHUVzV+pM5TKZkM1RkGz2lZaj6DerovZmsKZmB8a+zk6EY6L9X8pNhUL11L5u8l7SWogwZkin+0Ek8gZD/5PxnHRoyXoereoH51B6Ac/617PHBraVYJ32Z4nWchC+wNHRFjZ0wFoccPYjqnmwM55sCrs6bxuJoidZ08AckWhGToB0H1xIbs0A+7C+Kb2Sq7kI2lVg5EMkSaMtUNIE11DsDQESCKIRJM5ag5DEx/Yim9nbF/kACWhgBiWAAaAM4sEhoOY1OrhyOWmsfXyBGwbOtmlBuUknUxlT9+78YLAiH3I10EWjMcBigi2SDkCOeua3zwQsJWMEkOwGfoqh2jOUWaXOCR3rRsFNyFjJ2G6p4y2TniWNZOzX7kMm8TRDInnjEs2ZbXmXEhRBdi+LwGnvwQZvrfoQPzxGb/g354SstfxL4h2ycNWfmiB8e8+s4HB4ufX7kNby1wj/JCgfp5001IMBA7GXs7+zwQQ2NTFBC8wvPkiHN/efjjgchnNfngRAFOVnb8w3tc0W4cgQWi/TRSsQUs8EOyqcO2cmetMRYFXtlirc7MGw/yXw1vkx7vflj86xxM6IeZjvaShnwzM/HBaMtmr8wPdXKwHosRM744J8+YJcOYvA8hnAXzkfOXSSm9vMUDvAzvyHEKYDocsAIgXDz/cgRZmDlJHnDxxITKa9qunDrs4ANdyZnZoDPEIay4Xhh5w0RMI7kmcyXbYTtc1jcNcjY79EXOnq/Uckyls1lyyyq/0zELz9sIzneV1smHeYZ7Iu1MUeu5SVnM5Q3Zvrsv1xoU7NlH9li/ThmtPghcEZlKpkq4TmLRb1JbAvcAYcnItGM1/X7ScKrSOlUEWzLQ8dohneeC/o+/DW0jaQpPiOn6ZM0ZJ9MYf1k+gP7n78UdELO8yeCOljh3ObpzOnhppV/kLRRyggnkgpF+7lp/c54F0ZLIuGzetvm3OUkHzv93vTsWAzyAfXE7fhCbDpJwc8wz5nXmzebzV81qp/wDvs1zWcNLz3kzROw/AecDs8EXvYOZg1mdaTVNaZGB7qAODMDWe6wvz2YNnOYX8gR6r2hUY12hU9um4gczZcdsB2cY+dE4wyoawqOgBB3RcmlTZVBEGuKDNEAR8BhZkOLNa3n05nPXNOaq+8h+kGxxhKmuzen3ErRAO0WCD1Uw+mXMLzOLgismskBp6Dzxl+yKud52AU5WKi7beOyufIBrhf+SLE/n0qk9GhXa+84LVsC+Rbki4jpgVUzdy5gsGLgYnFAL7IXEDT0/YVOwl9Ryv0lu80Y4wX67P1fE9Ex54HR0dHH7EB4eSfldNtw2gydf0IAsE3ltgNOdY0Vjvs8fGCPKG3up09nVBuJruhg4erAyRRccE8+vz5I9j/LDeTFm1pJ86UNmQG9BYGjk8+QPJ0R+aW1Sntq7ac/PitaHfyqXzRye4KzZhyByBf4LIftovMO7mRGQrUqc/vamp/RzWVU9MAcnjGbk91BcLLFzvvsDPHoiqqkrTapNKXltRz+SVaqB4DlpTyIXooZL+Nfz2dYaI8yIhMniuJiWH1gFn3I9ffJjpIGaszn5hjG1RCXon1n9Mf3IuRW06dHMSH1kmxNoeTKyl9xdSoGy0xRwTaLAC2CHP4OiIGsFgltOBh7sBrhjnyWWRMVDgHOWiaai3qSODYBhYZ6+j2IzfavWAIqqyDHBtMA/hr4+XaxN3Vw6SHghBUAi7czJ67BoszbhyWH/ki9otlAVDiH9ccVylVl20mSQUUNY77FjNbG4/OEWBnjrEan152XxQmKbkqidjcwyBfnhOMd8I3a/IpkCEGF9/EAADoishEEGtZ3annvCBTsMg4kDgeY8OOcvPbPoDPEpHmSDYEDAF1IKPcWyWG7vM+gAiFN4vhNA54IvvIEzTvsyQDISDBZo/mTRinjIgueDnzxcm0nlqJJGugCxhznFSbYbBVpMmql6qCwHYARfTAAdGnrsOyOr0KtDJk7oTibLOGhyQ6CK5+DzwgO94kEMHKaLpJc+Q46n06Rp+AK6/raTo/wAD6+fg0RCPKnmrwP4rBAz7puFnxxGTJF2zeLS5QAsQM0AsPJrhpHSYY4AeuOCv6jYmfDIB3f8AhAga6xpcgX32RxuWhhwE8kR5578QDW8kSHZqjAW5u07McL7IyfX16/ki+ZaH+yWqmHZSmG2PtSww3e88ED51smSLhKtiFVM1QXa1UzbH/wCXvzxIPKnQq2iJe1aOn7N7JLAxmmcwsDPkPIeTki908G5sP9sg5D6FxggAWWckdhS0nbRLKfIl9Kk+SdTzJUm0Wf0rPnDSc4wKytzYB2AHHCPYGyDaXLdp1Gt6gYqADhPgP2/OiuGsIy+sNjkq2izlWYzLs1sYAgbZwDO9yBges78h+5C9mVETHY1ND3Go1prLF/4lus2ADPQGP1noCOhhz6eb5CJWhg/pU9EQg4S2WBZIF01L0jC8DCHYsgNQiHYTDAIhELM00UjXUUsANZnGX1nt+o6m72knxqhmF9ljHuQ862iADSz0RSaz2tUHQZAhPJ4G9rHYixaBjLH7AaPbjB6v2ubQqsvaKTYZKyX/AKpL8h+2trilIotGbe9ND1g85mes4BTRaw+UVWMyM0KVYhIWn9od8Z0YeTQEZkswCcTRKa1A+czWYX2bw7WvP2I5bI4VUUvyQttwVzUXUvhRBUqbO5OL1pJpk/bN5peis3aOcE9f0J8kYLVtH1VQc0mD52+N40m81B0i4PkyI5Fg5D4Mb0Bgd66l+T4IFeMwmpOFzUvNdHA3dYL0Vgv0HFe5X3kwI3Q8vrThd5V8q341lm4MJi94PWZgAffOLhTFAVHUOzSWSOVMVmzKoZUug5dzNHdgR3rOsYfXaz0RpUk2b0VSrg5r83L5qg23UDfXmaKHgz/HE9v654RujNzZk9YMzP44465qP2tsETkPh+5ISSmJVSsuVQaSqWv1bM7tZyC16HQCPJEItJJGZ4ibXLyYSxhBCy2/q4BoWGB5L4HeBux4iefyRzNm+9gHQnab2US2vJijLmpmiqgGPebk8kaQ2+S1J0VcdSrnO8GH9m/njBVqzq6TuFV0Kccom1z72i/Rs9/IYQ7si+U5tKq1U6cnNYsJbOGTngg4bIms8Q/XnjsdB0mO3Dh15OU7FivVTOU1Op9jNTUw1VdMZyzeMkM9+DYfuRn5sKnRVNRBRmeTr/kjTZ9O6qmsjcNJ5PDWAM5t24AARTww0UsNdA9GToOKP1H9KWNO95IuBXp6tSuvso3Mr6zarTMOAzMP8Y4HP5xthVvlQdB2LRZTADE7EzhozM+S8w5Djhv4NftkKOCL544VPdFgVRDIFmSFuVnTlVugGMjgBgZNB+MziVnAIUwwVfMb0Rz3hfz85xBS1+hULpJSW3rOJjwNdlhxpJ78WAYBq0kNsh6rjLJYIYze/Pf1xX3kq3Zg73FA2zh6AILGZnkDwX/gi0SSfPmyr1i7UeIuA4FiyMGziTqG3PfkwADz3gjYfvxWyeBxMMDJZxJKmeTmWKILs1pVLkeNnMHXOd4Hz64kKVlrSm2EwqZou5cqoBj4zvIsC99n44tRyc1gNNCxHA5ADJ78D1JJ5wtS6sgaWOXC62ObgA0ZMnn5zizXuZy8xTPn1SO3ivpauJh+2XpJgSvoP0ftuLk9N8dERTOy6YM3jg3E0Um3ofXqimp6DS9CX7D5TP8AJHRqdZk9SPmeXwCLHLVlFmvkivh5IlZI53Zc9YXhyR9Am8CGbwJuzi8NAz8ccCId3DV96pKHnggFk7uHFAohDYLD4h5I2/ZW5odmql2dTj9zM+dwfcxhF9/0B+/EgisuCWRdYOiwzihZr76YDIewprVtOS0rJrPGDZboNaIoK/o5yqCHznZhjrAgEeVGDNd4uCDRoss4PkDXG97Afkx1HtOqMEHSaMnZNeO5cKhjGHRkjKh0iHPDMsxylzc1DKkXDuVNXZuZggBmDc2xo32HnzwIwqRRyubSZA2ZuEPob8Y43irfk9hIVZnVvzj3+zuUnDMODfkvv9uLXsfpWlXNJIzl3SLBGYPTX3kzbAZrZ4bUalarLs/I3q1B54s0POj9hNWyqSDpis2VMAOww5I7dn12dM749h7sxlQm6ms1Zs2/IZooo/GcSEnndKzJXdZNNZU8V6G6wH9yKnYP+w/2r/Z45RkMxeX4DF4tZrBEDOB1pavZwGKx2eCPY1Qypq8mkvaLp4KT0F2pmGS/Qt/9E4rNYV4dAJOEGjs59Mz0NzsBFnD/AG08fTkjTmx5Pctpqj37VZHzwWzyBfh2eM4tc7Wqqs3is4nF7lU8gZ4BRpt8H/hTk4pvWm/Qy8P0AtwaLNbFHd4QsMfCNNBAPOcGhJ54jwEJUdnjh1aW1BhAG4rewERdpN+g+BG2OjC9SFI6NGuCFpDUxnh7jeHnjgp6o7OJKgP/AJ0MlOb9CQCcrLhegovo5IikUXb+ZG1lzQzVX6IsraT1U23ho0loBj99n1xa6bphrRkrcOl1w3iw1nLhU8kTw039eZeoaW9p/XqM03RjSTpBMp59BnsM8iMZftO2onWBnI6fUskQHnV/tn/8MRu0jao7rNVWTyp2aMlA8/8A5z/+GKeiedLojoq1NIOZ1SJDXTCEIRPNh6L4IALOJh3hAnExQ6I0uj9lzSrZMlNUKubNjvwVkTZmeCf6+/Gh4CeYjZWtSU1fnI6qk7ZZwuF7ZXOHsa4tG1HZpKjkPbNKyoGysuvWct0s+Mhz+5Gf1/Q012dTSXuwmoLJOs7ZwAWccOT8cXXZLVqk+fqyqv67fyRwvnZuAZo4J+A8kQ4PI+aB1mWBMHUhdnVT0xR782ld0qwqGXvQzmqje6beNEzjF34VdTb35wOsFFLgNb253oubAyZPYiuP9os8bP0ne6m2NBsCD9oYZEV/B4IutMV/J3iRqLp2OD0N/ro0ekTQ+1iYkkkVrmeyPku/KHoqoaLOjKwTbS13KON6TNH1ZZMz1+A4vobbtnPppUKSmVVM1ps6bWWKo4wGevRH5pLPN/mTh20fNmwOlr7ARCJZgw4rd125Y4A78iOg/fitMluP+lTK7n0c92Unt+7OqeWy3sN42p1q2Nq5Pc0UQDOeHg2cllnvxrgbftnNn8c5Dzox4/pWdyOpJRLwfVOzRmC54JtDbZ7/ACXxaH9PSpghjvprZZkvwYznm1bp8Szmkh6Kc/KNoBHuN8W/5McHyjaEWVBMEJkf/JjzqdMSfCx05i5BoYZDvR/JHBJJUwFJDtxyGOdiIXo/kiHvdT/yHAsvymZ9J9sbKl06cfP2ashnATBZWzkAwP8ABGHrbLmk4p9lKq0r+dz42T/egAEbADIF6IBjLZMkaR2VKnLg2naq14c+Mjn+CGuzaYbLm0dTxzZ43IWR53moeTuoZ8MCHkmz3Zk8XV3GlZaibUMY720XWTy2TSpr2VI5U2ZpZzAEQBEL4j2zmRypk47H9ZvMDOw8ZY7MkDzWdy1aSO09+sxwwDssvD342EuN1re6/MhSMiZPMl1gCYrtFkTdHnxooW0ikl6nnZvmPZtmMFh2GZ5Pci/BOKKbSbfgX3w0EbzSNyd8SrBzs2ciluk1Z4p57AcuTjllo+r55ju/wKfJ5JgpAGg0AsAARsiQWbJsy4DX34taL+lb7zTD20b45aZSNm4SXaSpg5bnrsZ2LBB9ui+cqkOBUTWAOImh3nPDRs1L+s/uReAqeVAeSR+4AXwsK5TwjwGrnJ1nYEH22p/7RMCkgwUwtF58mQ44KemqxAfZTxbyNjOLm5rlMO7lWc9Bm5/kgc6wmveJtGxnyZ4fs6n/ALR9kggpucGOIhKj4YaDCyHQpipruJKuTnWCJPtt8zVVQYu3Kze8DRN3ZjeOOeVVNd69Udtgb2f1ixaz3IdK1FPkPsg4UlPHKucGyIXhrWi5bnY6PiI4XICIRT1qknAN/wDbjYz8DML/ALkW6WvO0pW0ffXhnss6zCN3SHr5skIYDpop2dcLBsBjHGGSFInkjofQQo9eS02c5SdXgaT1tjHrDj6LPgOK0Z3q9+d/gjSK5bJrU+C+TgObD9v/ACRm5hlvUPJ4I+c6xDt22DAQsCB2AvnMD0QS2NNye6Y9mTJfAhuUwI0/ovHDrMMZLEUXWPPGQL6Gh7H592JV7K9QAbvfVfb5I2WVSpCSLuKfQQsbsjx2YX/QHoDyAd4ewEeb2YAHAangmhx7zOyPQEhq0KqpBpVqaf7wlF6DzJfwMmN+A/Yjq9Cuf/ZcnROhcJO2UbKhecZZtOqRxOsWXSNR/J3CC2SYA59/g84RobZ46vSPvkj0HAU4k9KzVq4fTxiieGF6zi/B9+OhspK6eya2lzUYJv8AzFyQ+7Bq9Vdy70UfO5pvr9kHCcGFmMnGyYkfn5WHygaAoafOHVHMXjaYU8sBrOHC3Bctf7nPr5M4Rfdpfy5WktZAxph3LpC4dNsjubIub78l9iODyXxZppNte95EGr9o82dHwPWs8n0jp1gc1n80aMGiOtZwtYEY1U3yn5fv60noGmXM1MEb+03fBZX/AHz+CPHQfKQk01rKWVPUe0mm5w7ZS17L7N5mHGxl0TvztrAswbPbjQNnr/f6fCeG+ZrG9fujvaX4IByBnAOuLLdH6GLmXKrKpqar/R/3pnizlK+/cUuC2D2IiDMASBBNPJCDPnyQ0Z/WKQCjTk+L1nZHWaPfhBnk88GgEIORoM+Lia4IbMDz5OSJJFteeJkjddlmy6lp9SYTScSrGcKOVM+MYZIcXA88AwOJKWy0GZg7U/iAO8LOSNF2rUlJ6QnySEnTwUl0cay/uYoWNeeRSOb1LUpuj7KHb6Lo8OCWX5EfUMnQne7+tLNjQWxwWR1h1xV3iL5mqbR8mGLyGAZFuuz8kXgz+r0RHzhn2lLXEuNSxFcLPJ0H/PGP1dLCbUxZ1XQks84fIq+Mgs6BdCzyWRIOWbSy9NQLAz3wE5YdmtQQUdrLKof1hb6aDTO9DInfHK2Ydh8DiZIHrvg4Pg2LmoAZDDJGb7VKVkyMjdVA1pVm/mABZuhsETBY7/GHjjQ1nKhq8NAzvjnktlU4ZG1mqbM5e9CxYDzgYc8W9MuzVJkdCrJB0kTA8vht+rWSNUUDXfsHCFgIsQbGCNl+e8Lzv+CN92e7TpHVsrl7VOowOYGje5aOOCeP12fkja5V8kLZe2btHfaLxZVAAsNuCO7Wf4KwGERp/I22ZS2ZdvyBdz2mC2MBuLLL/ACNgBH0jV+r6jTwV2KENCOObPAr3rQCfEA/JASwX8RRT34lakpueUq6BrNUwNE+5VA7wOI9sCmcLMkfJpoXgfBzWIqcGfZCoLprLAHIjrjLJbOJq2qFLcUDZuMbGyZMaNjwd5VNPHMDPos/HFMOnkKbmzhdpxnbrvnDg+SLlF8BMCWNZqsAVAbQEXaAAaxuPjhl+iD9VuuouaOOGsOfyRzOZS1mqbHPuj7OeNnC/wDRxC1yc5p5+0QlyhhL0Eb84ZAzxM8O45Ns5+Jyzk3LgFF1DWVxrzPWZwhF5Mgvw3W8hedmi9HP8cQjN4bxvjoAi5s+iPIZ/r24XeeKCiiCzZVQ70VXB54rPWT5FN/bB5/UNRS5o3XkRegcT+HXED/b6FOcC+2yOj7OUN5b+h0pOWiDgvT6BM1RxQP2I6LEWHRfTETA8XY2T88ScnRvvUgFmzUeOAQap5j8cbxs92JtJk3bnMpkZgYXmCV+T4I+h37kMCcys/6GW7n/AHYHFilVAVNNUsdjT79ZI+cETj0XJ9ntFyFXEY042WVD6Z3xji0I6cAACzojlZte/RSHZMCkOwepnhYk1NnLW/jPGOLg22J0jLTDtKYvH5//AAQjSFnLoxPQj7cR9iYOMdfjf3RxQfUrE5MiISVB7N5jULgJbSVPg2SQyG45EfOcem6AoNDZjS8wQTfOXjh6F7lXB0eQIxySbeKnlTIJNJ6ZlTYACwARROCFtv1dvFQYqNJbk1ng5PvwJIuPmbVNqkHMvzNzX/ZziRtKKfucfA9bfPMGywADRn6L/biVon/SpvjhjUdOSptLF/62xcmDq+znCzP58miMvc/KEr9FU1GjVhu56N4Rss+OAlvlFbRgVNNovLTC/Ie58nvwt5YrS+rmsmrwxmqs9i0jRqMJlUEyqSoTXMzR3hbI28+eNIZyqlaSYEu0aMJU0QDOdgIx5nR+UDtU+nfM/YZhFaq3adU1bJAnUb5ZZIDyJBkCGhvbaYM2RWm1WL4GobSPlAqPHvZVFocJA8jtXWfjCM5Cp5yZ466jZZX++vv+/FVA8HiffhTl/l1rRF9xsfBjHmsvOXb57T8Ev6n7kK+ec57tTdvPZFHZucbiY53+SJAFrw7y/wBiPO/t/sIjljOs5ri/xdngwY465fNleI7ROzrCK0e6fRu1jPoBGObSFedvN1lxrYuu8w7nxxMlux+xMmcnXBC1MKqqqfLk1kcq3k+fBC+yCHjDaw5dN0E6ROzRebM4tFKypjSsrwMc8XWsseczibZuXUyDHTXWRZB/W79fk641Uax+x00GheqeruDsJJOQSSTdNfW+fJZ9+MS2/BWIOjlSCCwU13zl2id+8r9B9ARvqz9M7GjG8G/xreeBzzpcdMDBSJt3bfM6JKadIcEPFV+hNPuueCm2ItagGczyWRv1Z7DZBPsV9T/7ne332B/Cmfk5PYjD59StR0S83Wcyo0Qv/iNYH5DjSSyjmVNWdCQCkqu/9XJkfkbHEhRlcr0HPHDSatXKLJcLFkrM6Jxquy7aLMahkyQLvnJuGXAc8Y/YP9dEV/bHSqAOvnwxADburAmoGGhfkX9vQfseOE3s3wcfDbTMsD+cIbQtnMzmXzRny0kQRN0b5FED3M0c9+vkjzFNa/YsKhVk01QwQAEDbOETvA7wA/xxfaY2hOqYVmstpWa2MnrZeXv2l+RYDCw7wjKp9srYmy/7uOllj+qd/Q/njSrwxYczEuWbEj8C8H2VVrMEHxg/b9YHCGdEyqjG6tQIKGaTpsvggt9CAZ7/AG7Iq+zGgJ4c+VCc4zZkysNyALZFuhDyQF8o3acms9ChJagCwIBe8WBayw/qI0q0OHvOYluz6cMSJ2e1Ps2bNZehPKDRmszevARvcP1kQAL7L7APkyH7cD9mtZrMWjWmV8Y11rFuCaPHv0AF55Iy1givjgmgmAB0RuGyihq4qdg4mtOMc7VYEWzgHO7GB9d9/wCr4r7kUj4mcnM9RUBsfp+iSl77enLl6xbc55MfnMItE4qSYy1XsqVO7HDoLHOS/IeiEyFH5t04yaTF2s/NiiG8qmteax+eKu2NMHruaunbxY3TxdYLzvNED5I53XbmwmyjmvGhGVJMkJDKzXfL8LWdmsPYiPp4J5VrJU7wYJYwbm4SRzgHt88VeuakmS1QN06c9ZSxu+bgC2f74a41Oj2cyk8hSCcOzWcHnzmes/PHLer4jAh0xMVm6TH5wOQssxlvpjgc6S3k8BCfvGwWZ8JbOftxILGe8G63rhIZ7AP9foIIk+JhKrpoX4/c2fr9XxDudRzm0qOW4SbScvAvCzI5zw0dMITJ+bteZOTx+TGsAIU8bILFiIKLWAGAESEnRQZq713xhwM/PD7jnuZGs9ntMS1JVBpLUeOGAsZneZh0QRJ6bkEhD1Vi2xVz16zOJp+8sQVNBBsERoLGb9JM07AQz/r3INxzwNAwvO/JgdAa45ZbKHDz2aDgLG3wxTQOzHWvOwM8STzJfyWIn9yIhAJg/X3o08DhBBpuVL+GhZnz5IClofvIEFE71Vz6MmuDXLnOaYIZL8/xwDiTAMUMALwsDPEqjgWYalnn9iIpYOLZZYaAZw9+CMYwapcTBNPH59cOSiFsMGrhMzA7IaRBO8GpgisYBohTkAWSdnCUVkN4x07NHtw/ICHnCIIuAXTTMPBF1oZbGpdLE71q5XRs6AyH+M4p9SBlbmoeTJoiwbN8PAmqeHYd6Gv241tCfC2pVYtvJDQGd8O54aszx9CEOfo75Jpg03UFjXbHZfGVGaYYIINbCALLAMzv9+NiZrYKonZfZnzxls7ZrsJ47aKIWCgeQ+sI4/6mTxcchMhq8TPEmi5Tvw00MHwQgA18lmeGt5TxQOxY1fBzxx+YmZJMwUNXET1h4NfXGh7Lpw1ZzQ6cd2BL52juR7usYHn8f5Izdmsu8bnoRwNYBYGSDZVnPfmLQwNBbHvxou05tiZHHQ3uTtlJI/e0Vxlgldm7KuNZsjDId/sGF/giVmTNQEnfAYPN6DBAHZ5DP6k8kBSFy12hSSVVGnkmDX1J5/fB+vvnEOjR9Rtq53tOu2ZypdY/3ZYfByR9DgtI6ZjHmzblsik7BhKjqeRotjmOPjJMZkZtrwPJnMM+Tk5Iyd5srlUypl66oppMplNWQGbkDWN4e68/kj9E5w2pxgwBCp3bNZoB5Ado32fHGSTXYO+qFgcjabUDZy96F4G0lQInZosvRMOQ4uVrkOfNipYSVFyRcj8yp3s9XZzkJkgCzZo6DAbGHIveZmHuR7A2IWM9ltPoMUzsNsuZ+s42fHMOgPqeiNtmXyOacnaRsagq5y/Cy8PU7MFf68LD1xBMNlClANToqXYz9vKDMAcWWX8cz/HHs1xBEhdCHN+7P6Mwho37vFvwD64svzVdmWHuhhBvzGmP0kqOKfeIOiOU0Hi5uNGSJJs8My4cTzmj9zVSUXAPJA5hKpI335dcA8Z/g8cV++3OCGlXoO/OTigQ2A0Qx1E7D6I9R7K2250NKg+sA1ffP0x5UpucOp26N2vJwRlWdG9bWt5D/JHo5ptDkFM0ZLUET3l2gzBD0NQ/13gHPHqdWg5zOXJ40miRK6GK7bl5rM9urv0oulkZZJZUiisPIsseez44rYYltmiLLUk17anL2eLIIgrMFgNawPBZ9wAiCMFL/HHM3Jt+bM7PTYe1rIjjJoqaL8nXC8iPsRxhyYdgRwHZYocVS6DuWbR+l+A4hzR3MMBRpkiygd4fBDT8Jdu6qi52eM4imrJP5mRqWmpaT/ZUmbBdbgJ6NeSFG2xmZtN6sPXZZYYQQzYSOVbwbpd5rM86xhEbRk4k04pppOXcxWPfbz0cl+T4ISHRbDdc4jhLNZ6r4sYjMvlS7XtmNRuKY35EGgHYi3NE22N4wBa/4IsEh/8AtBa43hu1nlOSdYwvv3QDMw+ONGnGzeR1JvHas1B43vvBu7bIrAHkik/9m+Rtn5sacdypglNMjxFFE8Y0OcMa+O+Z/wDxsH8zNwmLTJNtkt2umbpCeG5doB/Dqo2Gj7ETSJ2FfzhyQFR+w2nKJHHplii2VXCw1jWMzia+bE1vvT3Y0vHkj55coTSTZohZT1+YK5c350D8cRk4bJv2u93mcSAS1f2PHHHJ3dnEQOw/HGV1rTR/AfzKqszXeJGm1TvcWexE0zRY1nIXCE1aAGfBOzWfRC1jXbIAxBiYJWawCB6bbLov3ZtF8Hff6uHnjRhR3hLMJCfNLcHppoIGHjsz+c4Eq1s0eMAlq69jtC/dluf/ACRZple2dfTAqhkvA7zviBecZI1HzQHINTx7D/BFF3coWWz5lI9DOcJekG8y9KTgADIt6AsUPz2R0WOcqMnTJsQKL+gSH9pCR2BfHR70lfr0IjG9m+xN0eE+mqANgPjAB8b388bw2lrVmkDVqDZskAaEQsCCLMFqCabvBSDwWWRDv53Zw2nv2fzxds3Htvm5H/WSayKFl68y9gDgJy/QAcNBRY/JEYb9dbv4WwYPpwuruKZnYF55+T3/ACRWxIxSxgY95C2bZBYDyZOs4HBZq2Lh3uXHnOyHbzx8R8Bmf9nD9ZIdBQ5mi6WvQYgANw75wtDLxZQ/VAM0W4BrvzrQ0s/dLWJ5AANABoCB3LmweImB9EeDCHhoItQv4xAfXDTA5i5VBTAwW/gh1FFdzndIWRJmCfeWB54V2A4DQbJd/wC3BB4B2ceyB7EDVw8QA8ELAGgcPIZxCHQZWwz0KXhCw3TC4jVEz8ccaKZ6DyRzY0Duwws6zOHHDWwIGlyI38kLM0EUuIuAAEIBZNsOHh2BriKmsyA/GAZ7ImRCdBbyp0AA0EE+eDZbJKnqR60atUHjZu6P+LsMACzxxGUrRjqv5kbFi0WAD1uLI9AU9T0joaUgxlSAG4Dn8fX440qcP7m5ptB7T5ljmsqo5ywaNPmqwRAAC+8OM5PrPoCI9y8XPyaADkgdZyaxmoevnvhBrIAGI7sAA5zjVd3c7KCFIEwI+Wy1eWmq1aAijLwAN2bpBo6ziWA7oEbTWVOVd0B1rvsPkM4kADQf3IiLfQQF/eexArxm1ftzYzVDeW56wMMkAm/Xlqq2/Ojc7059WAG3ch0QQiteeROzyQEj4FFW2MyqTunE5pzfDNcP4HfzRD3+jwRX5rMpiaDimKqlXCXyLNM6PuHr+OyNoAL8+Jnhl/LZVOEt0nKALWaPBDJYKz1k6ni3aFsTmsqcTCvKHmuM3NY3SzRUwRdNuc8+haKzR9bTVy6btV0N8V5DDIaNmszjZtrtH0rKqgZU+vPDmW9HeaL4LwZ9F5wzTGxOgJVNzqBOo1ngLtjR3GU6AvyX4x/gjpILCYe8clNUlzdISn1PXgbPZJM3ZronNZiiG5omffL6DPyZ4zV5siQmrJxU012k0xvq6JzA2jda9ysdl+i+NF2m7FnyU3VrSey6cVxT7IFzBlKrAeNr+sLwvDXnA4ySs/mdNZ3Tk/oeTP5a3dSp1jIzBYzWz4zY+fJoP3I6ON4baYIcnZrTQP7xBU9TcxcqhYmCN52XmYBZHtD5P0ylR012HI5U5BvKwsWdrZMZc4yr5P2y5pVTpWZTxpjSplkwjOzGXj07IZDT9Hyk0JUxBnL0OOYBnvOMuzDDRR3Gpp8weoVlzslTULx75Yw64qVTzKWydqqvj5zCzCSznFiReBLb/W8ZVdY17z1gEZFtLnC9W1Gyk8qmqLYLz38OTx+3HzGz176yzmr/AFhGzqQqPJ2dQO11lm653hihYEa3NXN6WAnZoznFU2by1ojIW578DkGQWYv4A/yBFgWBc3QY6+NZnW/JEMp4CLLG5botXdl65mZ+CJB4AMGViHuB1/r7kBMGa8yf79Zz5P1+tEEOTsmIY6mRDRZEYgs8hAGcEkA0RJMAMG7RDQffxFA2drWJ/XnfriYWxDcKu8M7EAszwADrGGFr57IHYY/F4dmTX7Ec8vcpN108l+OeeHWGRu4TUdcmc4D0aZogi9w07DMOcPJEm8C9q4PJeYa4BlTMAfq4fP1xPLM0N1wFMgZL4csYEZZgv2+Hyc4eeOftrDxDUvOHbP3kkGP7AeeOeLY2vPngPAd+B76amHxb89/khpbuuIpzno8kPTsFwdH7fP5I+AaeEesAvD7keoRCWxhYt4wgSVP1ESwDT1hr6IIRRsdAmmpfk0X+CI9EAB6kafx/48SAOuVgNI2p32a7/wBeeJaiXn7+MEFD47M/wQzOJbel3gWdHRCaDWatqlZAvk79G/zgYB9+LNB8LKERoUNQ6eSEnH0zp/Ag6jFXr9HBespr2VLVldzNrvZtgvDPov8Aci1oxGVswQf00qoetktjexz/AIIyNbh3KjYDmfg2duUsNBqZhyckRR44K2KIGCqHWEFBnbpKLqHi35wCC1nMnRMDBoe8YJ8+S/2wj5vgGBN7Ln8jRnYNKjTDdDPQYZL+Q9ETFVVDRz+o3FMU/wCrPZceA5aN0bLL9F8ZuD92CoOzxkcl4GeSHWbk5I/OftGoNnbpYHRn1rh/ki5DKmGBZhsIiYOagtJ6jlTp3LaRqpZZXgbykHBz+S/RFafzueA6NRSpjWe4x50ls4e3FZc1VVTl+4fOpq5WNexDXEfvN6XrVlmSyPWmfAR5k+BJzV4o/MO0pq5eWfXLGcXuVbS1JIwZNJU6NZwGvGRya9AHGWWKLKnxABK/oiQRePmyoYbvOGiwL4IrMiEUMxsC21qrsVu7YtWyIL/Q98cImu0h8BpGguw4+dYEsa/H574zLf71QNq79b6wCyGsZQD4m8gZnea1kE16zhwYleU1ANqj5Gy+XMD8d6354mjr9dZqkpuliy4X5HK2T2Izqm2zRYVXy/GVv0H9D44nbO66uuLNZ7Pm7HQ6RTSdN5yWWls1modpZFnC/c3rRXDp5PtLfp46CZOPqvoQiQN+uDc2ILmDc9YAeuEbs6RS3rdVjAw5NZx0da23VNmuvMs2KaRvvW24CVlrM66mQA18gBEfJ6kYzWeBLmjFZ43vwFnF+Dg/yeeAXMhms7vTni/ZsvxrwSDWt+us4LbG1ZsDayZAGze/OAc8PjXpf3cnIUafUH9nggW5WUBc00DxgDn645stn7uB72KLpohMpqizNY+DfzxIG23O9qvZigfvxlzVpcd50N2G3C7bKPyBDPeT4fkjs9sO8Ntx11ACzri00PsuqOuzF4t6FpLJv7QQcZz/AIIfjiOGF53wQktWoaiZuVyWsH09mQSOQMVn8wPkDQHjPojc9nuxOW04olO6mUTms11hk4LbyB+OLrSlGSCjWHZ1PsgbJazP9mdY+sz54nT9P7Y6SnpqQc3OLv6xNa4J4lE2j7K5PXjPEyM5kgHBdgHwH1hHketqNnlGvwk76Tg2NqGizIYeDwR7zDNFbrOiZNW0rOVzlC70fQqjrRPwQXKm8ns+RQis+q4TeJ4YZrNFgPewsxtYAtHTVaVSdLtx3jIpS5EzNUFove0HZrP6BmJg+QBZqZ2NnYBkW/IceXNuU4dv6ykVJJqHu6Fkwct78i2e8L//AIMctF9x7jZ6sUbKPD+fga389pOCvqk1fgr1mjC21ctVnoMWs1cm4yLWGBgHPGYs6hlrlwCbtDdjPnDOEBP5kxWeuFE31lliAfr240dy3GVe5NQOdzhtwEHdgBkA1gixhWDFYw4Bh5z1xh9AV4+qSrZrTiE1Wcy+UNkLzP68z/kjReynwdxxvJkjJuXrCPhMKllyQqqsGjmwGjVZyYBnBIL/APJzxGMH8yNgb7ActkkNF6PP0BCTB2iZ+qGap5LIgZqwrFmCsydGCzRexEGKK2QM+uIq1tOvmaVO9+5ozNFR/LkXaanrB37z4PPFBq1hUbN643qambRcMgX2Z+j78XalZqmwag0XaAaq4brnzmjn1wipJahMpa4aLpnk0GAWWHCTQ4S5m1DRhn6GHvWMyH0Nx3hZUTD9tv8ASf8A+XE9+Og1dinLvSZTlzujH0HY2TDm+2Oh/Q56WPbfqpPNlprODBqgCyyp6ACONHdlTQXUC8D0Ad8KlT9CcXsUL2yqGc26yx5Pc54e7N4WRAA85xm2YZqr4OhUmjePzAVjTuxNAQdTE4QYTlLHTvAwNqsF/IsFkCLSpdFXjqI5wyWHHHLUMJJRC+/n8fkiFJiHMdczX1pXdJdu2frvOAt5UP6M74LfmxWeKroZzXz+2ecwhlZnfrdYKXggeYTMaNypcGs4NZhg8d0hnCGkWzQFeGoH54dNHQnhwo+fUORcrrKgCABfFcrxtWlPVvJJavOJCwll6BvG7hzgrP8AGyYKJnk/niYAFEfpME+Q78/uRDy2lXYVpMKgOppw5aPbA3FwteAZM+sOf8camlSwpm1k0qb18PeDXk+kzDe3UyNFsDU8BbGc9z54kJa/QnDUH0qsWSX0LBoiKmVGTWqhesXc5WBk9BkDmwAA1sHPyZAzxa5VKmMqZA0TCxJBGwL+iK1xa6P7JDZSFH9kHRNdE86l8R0yeKXngJmdmfyRLLOULMO+zxxBTI5caWPiZPBrWOIUICPZnOJk/SYpp3uF8gBZFopvZLUc7qhWVOkFmDdkAG/NVEwwb/x+CJDZ1sxmNQrhOHzo2DID1hrPwBG5BujNgDFingt2oZAjVp1v3Oi0rS+65v4g8tZyqmJWEqp9pgtw1rc63nj62RdvFQBogZmcfFsRcMSHW2rDTP3Ivp+h2scaRJghG15MkKPpR26QUA5mvY1bHrAFzOMyWncyeKne7WA+eyNC2qUBUE7fyxrKvWW7JHtc89mvIGT24y1tT1TTuqAlUqXBtL5ct++H1l+cP6qj1n19EXO2eNM3K6WUkfBC67PWajk1Z47TznwEfxxe9Y+SI9szatmqTRpwUkAsAAggFsGKeZfQQtLQWhAAoiNkF4yEIuCFGFgd5RWqzqpST4UnkwA5nsx/hkegPrj8EEVPVSFNsAw0N5mDrgsGgfTL/k6zgeiaJdm9Vms1X3ycTHO5cdHgDwBGppum90+b+Bi6vq6Uk208wig9nqAMjlzr19V6d8yduM+8meu+Imtvk6umeLONmU4Ng7/9GOM7Vb8n60RuctlSEta2B7ZwWaKfPHVSwQumBxUVqZHzzPHjOpKgZuux5rThyqdtc+EqdnthHmdGpKu2u7QW6j6Ts3L1TgYLdHBsDo8ec9Z9cfprVtAUrWDXdJ5KkVjQzouPpkT8B8keYKq+TxWOyiYvaq2Xps3iS4f2O9YPH5/H49EVIa/avwGvWJbvmxHbGdktQU3PFagqpiCJofwbcFgWz9catVs1BFAJUhnMD41nX/J+ePKiM+2lT6qAT7YnC07DOzsM8h+QNARrshZ7VGYt2ldtGYAbbO73m/GX6NFmiMz6m3utchg/BYwWTc2O177E7DDJfFSWoylZxOXE8lqhyozOxZwYHnPznFoxk0bMA89lmfJkiMlUq3bFU3tzO3t96IO8gB+fX8EfPUfb8SwTCNMMaeDElzpY/byfBC0XJgGApkx9Zh+v1fA7Z4+bXqPkA3gM7kDWyAcGs5kgaob8gG8ZzsvhM8yfAlVnJs0g+OI9+e84SCCefnMITMjQWSxFFA3cNdhwPLXjtHeFzQOzkvP24cR0LBLTBF0eGpjKoBZnghb+FNfJea3PEJKm2C1x1Dzmd5hErYme6NF07OeHQQ5+bTeEmuIHAAIWBtWctVPOteYIWRFLOXZuHCijWzPkjpksu2EGIZOs4B8ydZmgY72gnYEELLehY0cSw7Diss365pWKL3pHnibssPAUTsMEeTxx4PmEMP48zUs0fghqcLWbumFmcwgRsse6uF+cwPnjlv4iX4il540OGZIP8NybjwX/AIIaDuD8GAeeI94se+u0EOs+TwQQzztXCGBf6tzwEAkzXRft89nJAjkLHSqaieg9BwVMgUA0jUUAL79EDv1sF+eHrXsgAkzPhBj6D0WRHy1yCMxaL4Gdq8AwCJCWgmcuvwzM7LIrTzguD44X+eJYuEnQ9c2Vy23ZU0FNaBmENQ6itvjVu7146KC/vhCMkfT4Hzj6EItE88SDY2N5pzFA1mi4WLAHPEZC78kSOm5+HBCH+ZMjBmCHbk1WV5zcIo/gsgf5jSrig7nLxYFw+p/niVM10c6/BS6zjgeIH3a4HGM+n0M+Y5Chs6pnnfPz8lgQUdGUrhAmopMjs/8AM/yQcblC/ju0UfOsEde1WSxwfM8Lr3kLITsdNQCM+Z9KopB6o8Ws63P8kICmKVv/ANmmfncxIbyxAOPNWYf+8hEas5YrJK7rPGeToWgeLTkT4ghINpPReAGBTLaz/wBvc/8A70Os5VRTYzsp9giZ+c/xxkXzkmrB4aDXO0dOTDyfqyFfPx8tVptWkqfub0eD6mtghrzmtojLW3Rf4EpsDY6fZqn6o2sMP4c2wQs3kqcq8RBn0YRs0fyRm7CsO3m5qNHd4BfeYAdnsHzxDhOKuWnzh2hJ3Jy8Mizhwjk0a4XvK2XgT9DWwWlSLo10JczRVDXYzRA/uQ7MpU6YPd0fXgdgGAWckUxg/UfvQTlz470DDecZmdh+CPSlfUb29SLSfMfRvDpkiB+dHo9iJ+mF6H2zR0252k3PwMW3axXH5OiJD52rsGu6p2GryH0RFOXK+FZhwCCKi3gDnPnOKMMs1d+B1s0UNtOYlZZ9MnBqZzPWcRi07sX7KkaG/wAwX4KJgjeAH4Ov7nnjQ2banwYZ8gWZwvzmcQLlZoCp9nMQYN+vn9uNiHrXrLvS83MKy1q4/bQ8EK0wpVAyOZVMvv8AMDO/CxsgH4+v7kWNEJjN5oMulzU5lMlv6ul9/wAEWKjNms/rtUF0PUJP/bjDOf8AghG/0jQtO0Yx3KSMbDPvnB51lvOcP0jsai+cvgVutmpo6YQ83KJQew9rLlkZ5WmC+fhnRaf1Zsf4zjXP8OO5I6NiGskCYIc9YszW3zcXf9kIjo6HwITr/shcIjoMAI+eSeXVCwVlU1aouWi4WGiceQtvHyYGMqcFVsnlSLw0EbGztW/g9ALWcnjj2bDKyCboCBYAMDyGBxG8PpzTzJVfhg/ifkmjMpwE+cU+vskk++smxm5RBZyB2dffZ9GsIhznezmar4a6Eyph3frA98bB5/p4907fvksyOow7ekMqUNJHvUGnoscoh/c9YeCPC1W0ZKpJUfzcY7PKwfkusAA7cLI7lZ9deiGiLNa3C/CzxMi9p6wrnD4huxOQnJKhmGOpjK1C2CZorBosBdYPye/GwIuVwAwUsMwihbHAqdhT4NKqkYSpVr6qwC+9bddef2zM/bjQAxHLhJBDOZrWBHzPXXWxqLdK3iVoWd05igedCntwmcS0H8ocJ5DV5D1/BE/tLoz5mKyzdA4TpHOeNfnD2IgGDk8msz8EUrFd6MuL+RZT2zP9/Ult6HcqmtZn1+eNVlQBOGXaW9Abh1zhrv54yGsGGDPjwEHJgetY8+f7kWGg53uzVWVOlFgvzo2a/B7caSf+VCdVpVkgNuGzo5zuy6jRy5R9Clxm0MAz+m+OjTZim2qP0KyX0S70n6QBNYRXTMQ/Z546COxtriW5aUMzZmE74nu+Apue7of9M2P/AOstE7LaqdNjBiug5c3heF/8T5z5ACK+sjvhg6acmQFgRyB4GyPP54aM1M7RRoFmtZG/R43K34I7CzThtpg5RmhSfzNCZvGMyVRXQfAbQzsNwGcP54FWNQ/p7/IEUdF+7bWOmi54q+S/BzreBFHkDxxZWdQoG3Nd8u2bKtc6x/Qh7ccrc0J4OcJg2qOx4BZrLmqCes4IWWNYbM/gO+Mfc7Y2LaqMeZVG27HQA7EWN6xrH7kKc/KKlxqh2VTjlYA53HBih9tm/QyszZkWy9oJpqefxxIIs7NeTyRgLz5Qk8WAE5VJmbYP70zW/JGt03OH04kMvfKKXuHTa8zDrinZpzQeY+ZaDbNAMATQC/zwWiG5t+Ohf5IiUTNtnXO9XoCDTc6FO+PR5IrYMWUDgcrh34AB8gB9+Ip+/XWLAxLIBNazjmv5ziNc45/1o8L4ImSEdBT94hhWIX2BoDrh6laJqCs5oCi54LQM/gAInaJoNSdi4w2JmZo3g4NawGwHkv8AHGwUfSqFKyYJUm6Wc2a1ltZxvabpXc83JkhzCJDJEJDK0pc1M+szPWZxIAsv3C99nWcVes6qOTgcqly9j0++V+p/n+5FXkkynjN6C7Q3i3Wbi+z24v3LleN9lFOh029LB7ZrGD9WoEOuWc8NgqdPtEVnugDW0I+M4j5C/l07BVdiuBmh3zc9YRNorLtlcdBQwyQkOEcubHWTZTw+0CUSzXpLfZiu+N5NZojgrOD5M4X2e5AqyII5ELA8kFGeTD0QOYWwWbLzOe1KaVU4jXEyZI69O6OMIRZf9GZxXLYszvPPEZPp9LqYlfasxv6EUkc5rL8gAHXBE1mTGSStxNZq7wW6AXmZxXaVkM1rCfBU08amifcSqXH/AFNDrP8Avji9QoPacx9V1JKKenzCKMo+czib/OOftAWnDrJghoZofUB+M422TyFCTjYnnVPWcPSGSISprYnr5zg1bV3cdnGiRpghwMkj2Hzc5bQMIMI4zuhF95fgOPD0aDRA7kL9EF2ZeJCLE+iADyF8s+TsaYmNNVHKpUiATRZcH5pBYZnwbDDx64plMbcpzSUtlnzjX7bk8xA7Mb+KRsOy/wAcbr8tJHdtkAVOmxbOXckmSC6O8I3gAHeBx+f4VC+qTFmS+MCvPf3J+APyR71hiscHIJrO2+BvdebbJVhGns1lR7wfPMQyB/g5/vwFRO2/fHQSaqpUbZweTGBE7PcjHGbnG1xsuyvaRStKpBKqgphsYckwR74P14Ix9S+l67w+yvMhhmeRzXgNB+ySaHeslfjYMMrMEFlQfL8ZJqidjc9Z+3ExOKPa1Iwlk1p+ePwZB60bfJ6yBhk5Ij1jUxe7PBA7DA4+fXNPmovzNhHAgNiGEopwUrN6zhn/AJIk5POE1kgluIa2Tn0QhFZNYLFEANKzubIE7HTBV2upMnh3hwW52Wfciqj5k29mXBE0+FYmFgckNOcRbFmNh3oZAsOK+D9dmbROeY28YORpYeiOCocFqqvNVEZa3vPBM/pggPSTbOVzJLHUvvhTlZRzfenk/QQmTv5VNT3tpY5DBvAwzhDJvDRMDDur852QZuVzjNMAwEP+ScHXnvCp89+v2IiUXPrAYfgs+/BxrOjSVUwLLD64OguZJM/9kKho4IQI5NQ3rc0DswL1o+oub24IeTRDNgG8O/QCP34lAlnjPeXrhTR7fgh2Wgn2WdnI2PQHjgRy83N044mS/wDBHS14fZZmmZ3m20RKTINP87cP8YNeTkjpkAPHSTrjH6sB5IW/zg3AM+cPuRyxpopNMO+80TCA8JWnmxnLleB3BneBnnirvA3l0fAsMA5zibZrKAbjDUsvsOIlyFj8zQiI9l8DSKYeb5TkvUPWCOBk8B2QccQ9Dcams6/FQeLgYc4BkP8AGcTRx9L0186iOVhqHb/showzx0X/AOQILaEDVGUt6gdGeE14K1mez9X/AARRH7Z0iYKLoLI39YHnjU5xj/N6YYC5omhgOsnn/njOZq8nNQugdzWZPHitmTeFr7I+f69EsFj8ACo708VFN27M1bODngZYDRv45mCcLcnuy7dP6WFuWy5qqgoFgBHNbjkOYhE0wbmYHnPnghngLHgO1M5hwYSzRvQ8kCOQssXD6Dxx6j9T1OB0+ptA5Wc1lS7xFXGvWBJYACI+T1PY19bXNE1zM9Fl8TDxm6ft0lEw4R57APX0RVDWlzOeN0Gi5gcuRwDRDPksvC8+uJzRZC4MFrxyL8KyCGy2CGHj5OsIClsyaTUPVXaJmGsAWAzDzwWaPJh+eIinzQsVPVC6bP0kDXwQ0GeDjZI9S0dVMmbBL5J242fi9CxEwO/PHkJE0zSADDOjF42bztrIZyCmAa2PZZZyHGhpVztZcyzC+5wLbtTpNek6zDDAjk87/hjs/hnXR7eSKwssgHDTAPJHqKRP2NTy1Jc0QWWR1gqGg48pbTpkpJ3SruTy4AF1NXUvbAZ6ARWNG+Out1+7RHhNvStV7TJLIQ0bunzzcpcg5fvXOhulrjX6H2HJNiSmtbegHLhPOiyHOij5+uLps9omWUhI2uCyAH6zdM3bgtZrfszxbYtU9LSDm5Bf1p5+EPgIAE0QBNPIAQuz7Y6OjYT8GEdCIXCIAOjo6KdXe16gdmqrVCsp96Zeq9vwRBsst+33AhALjHRk4fKl2FmeH89LD8bByH4I5H5UuxZyuDRrVSyxn0MFvyQI6B4GsR0RdNVJLaplCU7k/pWUareg/SkSqJo35/HBzx63YM3D12pYkiiax+SDMB6Mf2ubC2lXJKzynABtMtazfQDn8hxDrfLP2OtiSTXUnYY52B6hFq2a/KCovatOFpPSjGcXoI4yqrlEATAPfitNClpMGJVzT+TyBO5C+lTzs52xNsqB5wWCyyDaDcyOVVGlNagfA2asr3WfReGiJDbLVkxnu3qeynthsbFByDI25o/wyAAAGZ2Z9Z3+3EPMtmMq2hUhPWqa7w0UDQCxE7L/AG/YjjX05qN9MORUmRPOItFc7QqHrCmQayeo2cymDXP6ud/6DXn8EZVjO+8anecahsr+RzLkd0fSOrm2+oMza7o7WMzsxjM/P3wZ/JFlb/JwqmYzaYSts4QQCXHxljRWz5PocmeJ9apW71jeRCs8LuYfOD7SkxgvLWzx6hoA/uRTd8NFwynj5oiiABxgaLe5n549BP8AZovJEsdd2sZgecARsP8AHGL1zTbGSPTd9v3t3QZ2ip2GtGclaai2Eylym+2XZKpVHzT0TNZIEj9HpxC9II93fyckdERs/mYuGIqpKKoek/RwweD+xazyR0JInI6iKbiYh2k7RVFQzebwuFm8B/ErB0AH0IfrxwltuLMAag0Zot2v0P8AVW3n+uWjMaer/dr0KgXWWA9awd8fnPojQ2DZ3MkG81aoAbRDIiaQeqo/4P5/8kfRdl8zJ7lEJhgwXfusBpjcfOZ6DW8/1IRQtvZzWn5NKkJPNQ7Me47Vzu/g+g8muPQdNtmLOTNzaBZjheZ88Z9t4kLScUG4ww/2WYOgAMn61xc7PcQxLlzc4IeRb0wPng1FZQ+cADxxJtpVJj4e6e3jHEk2k8qt4jW8PPFJ9LYysAJEAPQvfHqDZc8QWoOVYedUL2vxxlVAbNPntMtxk0mAEg75wax2Ix6wobZpTNGStKXMWON9cZn3xxj6jpEkiYFytTdyqdmzVs13rsp4d4GeMCJ6OeIxmjMX79KVS5ossqvZGxvKbph+3Bo7p9ss350jcrWLeAwvsOC2Enkctcb00kzYFT8a354y/wDnW+BfSsnTzM0WomcotVcQ2diHjOC6P2bupwuCaliLJA/WTVC8A/njTTbS1YrOx2Zn/jLfnidBYAapIYCKKQaEkgyRZj0L0f1fwH7ZPgLlUql0nYJSqVNN2aIaA/GcSbB40ZuMR0HkP6k+uIwH8qRXSau5jguFwvR6A858kELBnMDDP0Rux7OGzGWcNsyqoZP2DNHCcydLOXC54wGtkAw64ZkMnmVQqmnve7GZ589/wRpc4lrWcMOzZkHC+hWDW2Pwfkijy3ZjVTB04UTnLZmlfYiYLX3h1xy9nTpYLPrhkTVpdt8yVYNn0hmknXk01Zo+s4F5tjWO/wCmCzIAawz3n5I0aWtkKqkPzjp/IGMaJo333+Q4jHlJU/OKS7KqNA5qaDa/dwCwFjANHjiybNa6a0ns/cSCQUS0p5Rqh+xsnNsiZ8azPn/aYZwjUsvE6KqpibcEluNWsJyQr1n2xx68TXBAPHc1cf8AeBNszdruTQbO8jZqtnyAAGefzhAjlFRm6NB0hYYdcZHB1zTxNutcSYQfGLwQ05coMElXTpcEW6AXrKnoAId5uGnfHnXa1tjaTuvJFs5kdjmX9qsu1TPQsGOGSLFam9p8EPL99KMObmmydm72kTlvPHSBhJ2q18nYn9Mf9qP8Eb3TFPISdrnsNxEfRlPBLWpvnSYAfIFmiLFjWd2nffojs4YUqJgh8+s2XvTbzhd/0ccDbeXQAfRfkhpHHNXoiQlSNj9JdT66H6ERVJVUMumqXAOxX6o4lQRXtBTRFFk7bs2qt1+pcroRoGv6SHcBHDHx3xx5+HHcMFYj5rPpNJEjXfPmyIB1nFZ50j8x+idZDLPlA08xbbFp6m+3mapILIOnIO3JmawY4X+TJ0R5CrOp9lE4lwUVT9HAi7ey3tAHfcmj6rvIaNftx7A2r1tI6kpKcUi1vW7UbG1Nb6m8IznYx8n7ZZUD6YSOb096Hp9hGg2e/tuWA0UQBH/5YWRQ+/V93ZRhnp5+Z5doDYnX9VJJTJSXdlS88+9vjwQ9iPRtE7AdnjAQ44VC90Hi3/AESzOTrzJvvSibyZPXQXrJLZwCLRJKYUYTRvPJq64qOcG7Rb4OgPYij99t2psIkESpFGGtmybZuDRoAIpIBYAByQt5J2MyAd+Qvs6IlahqFSdvDfLtGzb/AAQgexQEjXXTsAMh+Dz9EabpHYTCcmK1NaAXcpB2G6Bz/cnkW9iIxm23MfWlzBwB2Hio88XP+8hTlFo/Sw5qxBzksxtCwe3HOXPpxH51h0KVMlp4t6ohgmGi8+SK+ezGRrTcH01UfvMh2IuDvBsfgi9rUk7bZ5ApviX9ns43uc/sRGXrrDhp2Arfzxzc1WxUfBybPMWbNoDf1TIbUO6iBeGpwkFEz5zsibWYWMjNRezoOBJqsoCAKLoX5LAOzPFMrOgEzZmGRTXoggDX3fE5D5D88ES1FfAcO10wNXB9yEBnSw18h/r88AYi0TUBJuuonrO+HWxqHNAvQy5Lzg48MCSDRYjDrNEzdHgawzwxNgR7/jG4UBSzXnh0G37rxE1L/VrLAgJFZRZq4QUXMABHk164NsPss89hg2CHPBowdAq33tQO+h1y2UWSl6Cagazge+9wGJr3n3MkHLGbbs9dRMEb1uSJEJREtRUReuEMQz4IAYWQPMsiQLghYcENjUOb4mHnNnfeZ+OCJqi0wFcDJYeiEc8ckNnRrh2m1XUOyxBezk6IuEU+gDsmj1C/+KYaPIYH+eLhHf8A0++5UKY0cIgjXDRhG0A6zBNZXdV86S4Ggft5Iydyi7ZzFw0NAwO+wwjUwOxWKZtLRQlU0CcO1DbN5wYGCtmQ1z1h78cn9SVnnRXQCtP0b+Pr8EFOTwUkuhcIFWPGQLPyQOdhpJIZzV88cI6egmAa2M0R4Z3n0Rz/AA8Iz+v+/HAYAAYlkOrGmY/jCAAKVTJfCNDnQ0AfIEQ5sJks8NBSxy4e3hfZniYAMF6a6dlnQcEIydeZTdkgg73DHcoYzi/uQv1+CJUzdyzC7uhVJUbGQzmYMX2MzdsrEDBVGwOiwItZuUFg1xUn4VpPqymaC8uZnLHp9oA+cI3nj9Gf34suCuB4DrBCzQrf30WpYOojoOge7LgofGSguWuU0XCq6bs0Q1gfRASKLtZVJBBiZmv3IdcXuSUenJ8J1UFm8a90R/HE1bT5rT4IIntuaJs12oVa9mKSAMWzwE0QBzZkMw64LmMofN6+p+Trptlmm/4yJmGc0FlL/wAZgcVqTv2MtfnMWMmBF6YZDBZb88WfZrWzisKxay6fypuDeXrYzB36LwMDwTvRP9ckdlSqTQNg5emdHQ9A+xHQIc4lQd/NWYf+8hCDqGQBrn8tD/3kI3iiHR0Rnznpj/1jlX/WBDR1hSIa6mlX/WBABMRHVDPWNMSN7P5hfu7JE1jt1wKFbUdd/wD3VKv+sCKZtTrWmX9JTKTsZi2fKrI3/sSWviGZ9tOA6Jm4JTPyh6PqecNZGzQfm4dOTQvFtkR6L488fLUqFRbafL5OC2VrLQD3zM/yQmT9lSp03fNZiCKoLAvvYI3m2Xv8ftw3tK2QTevdpTucTDaRI3D1QUVMEkTRMEQDBDJ7EZsNh5kZHNF4UhZcClB8mHavO3cvrCVI+haWvUb2xAF+MB9YcgWHGm0X8l46cXbuJ3Tr/wBM1a86J8BbweSNQr+tZlRkrbnSE8liMnlDNFqaLhaw8gawzh5IqlPfKAnATNqtNagphwC4KLIt/Q/vMwD2ziJndJcMSv1rLIuZ6Wphh2VIZfLjQBE0GwAYByRTPlA1a0pLZbUDtRQwVXZm1RsDnPJ+OHKU2v09PWBrzJyi0U+j9AXrAYaL9HWBxifyp9q8vmqskoOVypWatJo5scuUbwNE78gBkz8hxr9Ct4HiipFgfzSX3vkUcDHdBjAeuywNH+Mce1fkPScGFKVHU6n1wNQPyBef3wjGak+TBMsVu6aTFm5cX2LYKx2IoBo1gGczM/cCPQtDoSqith8woBk6IZ09bOsySJ94tk+5FbPbR+pM75ngipH+1uZV5ONoVKyBZZKaThd6isawWLBed4a49B7Maz3Y+2JzLUZaquwXQWaKrc/nRv57OSIxaVNGy5y1i7vSahYiAI9yHjghnKqLlSpz+tJxuEta2YxqnYB338/Jojh3uTXLa4eRj+ExeJ9WDX5vO30jfLS2oARsYO5Y/NZZEDMMbWijyBFflu3eY/N82st20VgFQur0wSdhfuxnfZrbGB2ZL8/JriHnfzcWdJL0lMt/lRgBgd94H5IjwkjG7JLgBUM4GC0WJdbtxysjllH4HoCTzVpXjCYTVd8tkfmyvNEL3Ngd9ya4xLbHRgUxNAa9s7yk9R3qzBsNHOf5IENtvKWAuB2awC/Jf1/AECP2btYEsddZbADAC89AQl7Xe6iRHXmQ5uhl7GqHUiqoxRly7ZH0I2AHoyBHQ7VcrnEvmNzj0m49CuYVAR0/ZHQsUydV6dSTpJMedZbQD6VP5EpUzG9KbrYKLcDv9szD7kemJOi0mtGhLc7bERwbw5Ij3NNr7hgBNVgd6Lw0Ih0IhyQhy8kdGSQ+IDNohrM+ePq0KfNyrZm3H4EwC0up6V7ogpgt0A1mceb9sG29edquKVpV2AMj4Dlx9d5PBEftO2tOqzVVkcqTNGWX58+daM6RYKLK4CaBh+OKdy/t8EIcAhgbpykCaa/tnGt7Ltl05rl6a665oyxD+JWD7gRSZOz3YOPnsyR6+pg2rakpUggnuyQM0NHkjjNX1izAnAmh5uTEnRa0rKG8qlq4M2n1IWa4KOp5kiGAC5+CIXjrKm7d4IAHP4IU2NBZXH+i5MmuOX+4WevzNLp+CbRqec4XHmR6+QAiTpg6xqF/iITXBbod84MAMA/OfgiMp6SPqnfmgFjaWId8ryB4PGcaqwbNGDIGLFDBaIaA5/OfjjoNKr2bT5u/APMWtjrWXgGQLNAZ/ciMnE4Tk6XeAbvkR6PGcfZ9UKchagadhu1+5SP75+CM8eLPpr626dnvC/OEXtX1XYTZhHJoJxSoNXC84azJ/NVzP+s4KIB1+OHtmj+VSS+VTWZP+OAINnb5ya1lnIfRFXRRNEbFE84e3fA+DeVnJHM1tTmgfiMb1nRVNB0HGDkheDZnTiiUHVvqqUgqB0GT+Gdmfc+A/B9yLmeJfgL5DjuKd+G8magFzKcMZCwCYzUzwl9BohfALDa7J3N6fzfzmFmM4WCyyOMA3VVi6QBy0X75uf3/ADxn9Q0983jB0xxnMsMMjjx9B9Bxj610spzTwLcNrb/BYNpzmeLKpO32C5C+8ADOCMSdJbSGNQoJU/XC+7KgAbnM/wD978/+eKfJ6kUNIJc6MDSPRfoDxxMHs9QeK/u10Bt8EDN2eQA9iMetY/8AhToK00NpCE2uzKu3jw9m2zWRrP5rMUc74+C2BD/GPJHn+W7B6jpWcyea1U7WRdm/7rBMDvDPrMPAfJHuDY1tCfUlMSp+TSRaZS0zssR1+cIte1HZc+qSVzB00TAB38HTa/IZ/q+Ow02ZOkXAwdVWWSXmLA00SVM1ABK++89EGogni3xFPJCxmSEvazhiDwEGzVf1gMl9gfjCJhFFNHu42NzgZWA6Bw8c1Yypm4mUxmrZg3ZZ1jPOYexEc/nEqlomu+fIoh4zjItqm0LtuVq05I2oWGYOt7xrM4Zw0awjPs6lDV83Jkhdws6qp9/VpvqYNycvMwXRN3kOLRONp1OSpr/FYziz+HRznHmRaj68qRwalT1r2VKjDB3GUhnWC/nWP8kWOVSqnJCw7Ap9j3551TzrLH1nznGFe+o+vVMKxZr09vzN12b1g1rar+xp2gaLddE92BJaw74yd4bFtMpgne/eYDk2u9vgsCyCJO8nFNugniDX1hlxkUjzmZ8mQPHZzhFKmtB1VU85dnMag7NkS+huAYznx/3AewEV9qzqlfGbgWN1IH4Ekis0fugTaeuKneYAZ4IH+f2L4llqVdLSt3/3qmsqMwAMaTOTZ2BeF4X69ED0lSVF0G1VTphpg71nWNVa9ZazJzxEz6uZy2VdoNGiJgC2CiYZ7DC+/wA+SPI6dHTmzzzcru+4LP5/oyhKmKVQZyqTskcBtM3xneCH+DrvDrPohdJSdjTyW/Lz9/Ukw5Hz478HwIxSaq2x/NJKXu60Y8KaImaJonjYIeSIcNqPzkAJVQEjWeHvPGNZtwQDId5+PRCTavYfhWTBSFE5msTupHwNeG73YzyWBkiKOodnrxl83FJlOO3XV7WxvZYiH54hKbpWo6hcH89HzlZI0bwBvwUQ8EXukqSkdNtVUJcxwT13nz+/GQ9yaFs3fmXNslaVWp9hK0pUubxFVDIDhVybk1vPf+vBFjWZrthAzzpHoMDvA4qjzjGfHs5L788Cs59NaeX9VX77WBheB+cI0af1HLB/dyKzw4FwvUAIZfg0mofvVDGOzI4DIYQtGcSp+kkgagM3Z8gZ0Th1y2dsyw3aFkdNDZp6shCV1zTc1bAfZrrtJpfossW9yK/fgqga+gOvRGgInZ4Dhp+ixmqWHNULz/tCWQ/5/bjIufTnzrAUlFbimpjhY6PREg2NoDo1Hfxx04oZ8iO9ypcH7cNdgZwDxhATNZRFI8e9bxnHMzVZK74OSIWVFFi5fnjp57LACB0WeC8VUxOTngRg/AxxMS9Vc8mQwgtF+gtwHQGfsRXLJDmi1BqfPBd4LSl2C+TIESQSdiswPAOzIevniKs4DtDD4WCB3x6RugIsjYILprhYvgHfBB/wDQz5HN95+eGgMFpWkmhkAwQznrsvgvGQCUmGQwQPRZE5GD4OC/SvX5F4IWWT4qad/fWQCBgs/S6LzDIEHPzznYnyB7cVyTMNoZ41+cbRRewOCaOc7NeT8cW5s/QeOnCCGfA1nyRmKILsHTea4n8K8DJfyXgYRqeDux2Jp2WcgR2n0s/tMhWcd5I7XCDjkTyR1IhxowQ/x3kmZMWs8WZuGTnHRyX2eMPHrgc1o4z0RFZhSdMHHyK+8olqs43tefvHKvWbbX/86GjoyXXApjrGHuRaLFzSxMgB44Hc7qwSNR9NWCNn/nEfzxh/bNLTm4EF80qcDWD/AP6kPyQ6jTFOBf6o5P8AxXMLCpKcWv8A3qGTnwVvyQ6E7p8D/wBqgfkBb8ke7Okp+omByNPU5i3nJgM+vGP88ELSGnzE7JMjn8ZwOFT04YX7059hGBzramUTPE7VPyNg/PCb2lx/qOgQszlUnk0wXBiACg2xw8+OH88VSnqk3ADfVApLUW7ozsvbI+SyLHNZ8xncmdyOTpnizEAR9bsAA+PyRl5vGMkmyXzqYmYI6DBELA9uKVm9TSVXQs4cDZWz/wDsrsP+UcPGBn3kZjSW06jpkliUxSpsMAODvZ2X+xyRbvn4B33oM0eD/fHn9+LkGuVo/Ihmw+BYAD6SCLjig/6S5kCvqrRmAeNG+CA2l1AbjEwGAB/7AH5I9f6jqFbNC52nDO7qRUj2hVBYfHRA/wDBR/JEeFWzwOP2qfwRD/01f9TzeQvu7qR27qRSPnnPMI8SarGHkh357T8L/wB65P8ABCF/6av+h7vKXPdj6IQ8k7WcMFpVNWKLlov3zdYLwOKZ8+agtP8AermGlqwn5q39qvA8F+SI/wDpof1JN5CxsNlezmWq48toeSNlsmdJgiGgwMOTrAIuTNmgs9WfKAGKuFhq88ZP85JzeF81eB4MaEuannhq/wC0Xl/XjHCf9HD+gndGtTKTyqZDus1TBy3+pPQfniPOjKVDCUQkbAMDuTRbABo+SMtWqefnfZNXgeRY4H+ds4NXEUmT87OfGOPP+mh/U87s1p/KmMya4B32BoMDzhC5awTk6W7tHaywa7FjvjIlqhnjks85fn/zo7f314Go6Wv68bPC/wDTJ54h3JtqznGSAzX9iBFkb4xJ+/fAe9NHSxmB6DiQbVVMXiAY7QMUOfQf348/6b1+AdyhfaqpXttI5lLQsmfPg/1zz2RlU7N0wZAhnvxgye/+c4k98dGkrxzAD5DiuVas73VumgvYqutr6A6/jjn7FxLU2aJgJ1fnmhIM5khMm4YiFiqAYJhCwxAEOe/IZxTN/MAN3j2O5dnWAPpg/V8XVssxDOovwjDkOK8ydevMRE3At+2msnVS3tDBxwx2x9YQW2WBYeIGvJecA99YneZ3+OORBdFLuFgv0XxVckAa4lzVxIxI1wRvV9Hp/WiOifGVtZoy9AzRG8fR6f6BOOgjs7a4jfyedtoW0KT0k1CczF1Yk6RBdEA1nHl+ttqM8rZ53mC0+hSCLdtaW+duzKl60ap3m1PAW8iwX/fCMfRyK3rp5L9AR9puTP4Gb4EgwbcULzPPzxYGCKjPu1LAiHRf41iKfcxYGaKixt0EGhmroAIxJn//ACISEtRdP3TdrLWpmqv3KQc8eqqbZu5bIZZKpqpxkGwAdh3hFV2b7OvmY1SmUyl184e85/Qh0RoTNgvvQOl1M3JZHH6pNvvghfrVwdFE3KuJ3KSGcAPWcTdKyGa1O/NPENFoh/Eu+RHweM4dklPO6tmRoAos2l7U/WXdn3I1Bmi0YMG8qYoYLRDQH4z8cPpWjvafN/AmxFtmzFmgDFihgtEO5D8Z9ZxHzKrZUwxWiDtFy7DJggfcn44Imsy7Nb8Ow3B9yifPGRSHZ7I6eqiYVqu0B/MJid+C7P1VE+cwCOjv3q1GHZhbmTE0ssu8VVdu18Y185n1w0iF6v1N/PBDNs0RBXdFMbPnM4aWc6EGll9+uOFkk3Py5KKNmmatieNeB674Hv3YFUzM4ObYeL0Wc/XDrxsoaV+Pea/IYZIgPcCEA2oCdjXGiep6tqgRdN5G6ay3s8zA+0VVjvR13o2e5ES8RdAGgwDngUwTbBzniaL40qF96L5oLgbbep3amjrhaJ2JGhkWbrhYs3V0GEUSldoQItwkdVKLWAYA2d/U+fwRoCLaxfDPXHd1LkOpRenUUpT/AGaOzdJLyN8juS5/1g86Pn6/Yi4UxSTWT8earnMj+pPIjElgp/SQ8bxMEjPkQDHWMzssDriJNFrxvuEiPt+Bcqeq3sFdq6lUnRwgOxZuGSxDweOIraDtK2k1SvM5HTEnR7PZP9yfg+bWAsh9eiZ67NfsRmjnbMxlpn2VKjcuA5zOwIqs+2kT+tjNN9NbETzm3b5AinZ1eKum3CO77hrqO0iWyeQyxCePgeTtBgAPG7TjWL69YZOeKpO9qlQTIDTQMGDfoR1+/GZBOOzTP4OeJMJDV04O+ZIbh1g+1+5GQ96/b4QhmiEg/mrs/W3bsDBfnvzhA4IzKZDfI0zc9avIHtxKy2lZUwEzdhv7j+0O+TyB/niTOZNQOx0+Rychnoh4tDfzuOP3BCMKbXBfHfOrz/8AL/nOJ1szaMBV3VBFsC+sEef2+eK/Mq23Z6aCDHGS+hcY2Rb9XhFNqqfVVMkL8fs1uZ2I4K3xmZxY7vT6XCFCHNy+zisJHJCBB2od58gBFarCpF3MhvaoZDWsCxaw4zmpNpdFy1rL6flUxRnEwxjs3QMbn6wiCNttprmVpNGMtWkkqAw9UyAt78QWb89r/CCYOSC0+QbStVf51OW0wUDdWCLtbIsHn5NEQ9KrbQq8ScPqVkYSpI/Vd7mAZ1g6774vdB7CpBJGbc5xe8doGBmDha8AX8nt/HGqogxZq4CCCN+ixKMh7MScELKQ/uY1Rnye2LB7v1TPjn0w0A4V5PHGpSqkpVITNRDvVzvO+JYDdgeBhgHOHkhG7LvFcPE4SeszO8ziGay7llESMIbP0wVME2OcOc4N39AEnHDO8OQIj2Z+vgmmGQA1mcPTgGLZDDz7wee8OiK2YZg4LYwb2gmYWaLIQbBfIoooHXZZDrY8ZIGqCF+BZfnjt5sdN8QLMc+D0QmaCArlngmBoL4LjriwU96VJlJHaB1izlSKGhu7zmZ+D88RN4ItVcRTnvR64j95Ny3v3u/Pr1xZp2u0lzQhdCbpIJq5ZYE8n7BzML8gIomiHvnr+CJg0VALAXCww5DinotsHjgpYHjiVltWu2xdmzFoDwLMgK6/YOOnp/U3/uKxNhiIqgugpYYc4Qh4zlUyD1ppguP7Q3DOfnDngthuM+Sx5G7xv/Ln3wfnhrBTAo6VO21JP2EIFamJrKvW2KiLxp9cHJ5w5IWwcgYljmAK9EWNHEbKgu1UMD6whlywlT/+Kabsqf8AWG4c/WYRgXPp/wCcJMjlaeGZgk1YuvBZZCLFG3qK6dmToiQc09PJUa01Tsct+tuH6siPN+1cma/9YszgccxNVeB+ZORpn6qYAgZ3o5z9uFGt+6HCfgDJ44SAJgrYbuyw9BxKrLIItTx0EcGzX0QjkGZBIud24aAXlfyRMbtvKuS8wiM3A1sVRAzBLv4k35m2SSNDJ13wh4RM7NdEDTUvsC8Mkami5Ny1brmpea7ZBa/zhfGTzsEN3OxAwPG5/HGlyo03Mhk75BDBx2AZPIZo/gjp/pl/dZCJ0DTOEInelCA1x9PIUdsIKM7Ch5stYukvyX5/JDJhC7Po4jkTcTACj9gmHaCBtTN6gec8aywPJFaxrFXCAO1s+g+uNF2i09MXgSScSqay2+Yn6/vbmzBQDWfwHFXmsnYs3qV75m/DB1tL7Pbvj5nqVV6sn8jumZBNgyYe9X/fjt5XBUEF8nnOOWMDPgJ2GHRHGG+Bx++QjK5kI7eg2DHAA8d8LW3QxyGefniJs71M8gQW2w3LXvAA0PjjwfMk2zlBmCXEzhzhFUmR1abqYOny4G3XyNm4WBZEqCyDY+Pfi+DngWds5rO3jLs3GvZePIfnCHLkL+vAZlrlPFv7KAOe9ud8TwLIGHn6IojN4g8nLjdJkCz01jRW42QAz2WROs5q0N04lyC97tlkWSgwK0yYEtYgZcNSHUVrA7wDgIHPCNNTkhDZbi9B+OIioF7zk7s4UZ38DQF8djWBnTvhYYZpcMLIZBBoFnaPA1iHPCmyyixd5YcJvXBXOpCgO8uAEWcAF8Q+H+gjt2XD6eLLTdDVpVrdw7kcqRWSQOwzNYAiNn1PT+m3QNJqxNsrZD7L4ZnmD+ZEnvYK8dfPDSx2KhxzhfHNXv4dAFEQNPn67IhE6Jmdgrmff54Qbb+7vMIebPDxcBSw4U8PKfIfXELEuAOt/hrWQQsCB6IijcvgvwIdRcr95AViQbBghogJ4agOBNouFnkhbY1FjO9SAXgYJ36z8EOeksZpnZxIQ8bJvELLAPwQIieMlxAOyO3+xUMTRC/MmQptbUx6krNZUus2mbIL77zMFg6Dg3ZdVXbFMssdRszwA3VbFbY1h9EG1a8drSvh96Z5PHFakjM5I/PdONLHp336Dx/GEaMPuV2JvV4OH7GltglXfg77v44mG0yfG1CXKL4zS/HBFY8kV9FZi5ahh2AqfgiSBF82SNN2mBhoOM2YlQOZrikuYipZ6S/pL9miOiLSWMEzvA9egY6IcBcj80DqGYo0gFHKTL92X49nP164hGwAauS+yJNhJ95s3tMLOiLrJ5Iho3QMKPus1ffM0r8nBMADAz+SPQexOj92ZduKSM+0F/4ZY9YIeAIseyLYy7mqTeoKjaGjLP6s3PJjfyR6NlUtwT9VT5LMnRHO36PR+GZZhh+Zl7OQ1G/I105M/WDrBEziVkNB1G/VAJqxeSqX61nDhsYH7F/PGoLXth45nn64HOM6H6fiz5uXB5s2ay1g3lrFDdm6HcohHPHiDBlvzo/AijzrHEe8eMZU37SmpnhX2AAa1j6AiozJ+vMn6r52uBnkAASPIiHRD6pqKabDsQ+Y4XMn5rHjunZm78BxDotpq8Pe3QHheM4IBtxQNRfOGjnOBHLm8MPHOzwRwLu8j5uAQeGAmmhkDo5IFBFpKkt7UXvvPR9dDJuU0WoHh8L6EOdaBUQUWdAu742TXyBHgZkw8ftQa2Yl6uSJCWuQOxBfIAByaziHBsmDczP67JfkgjecaxprV8kA4UALrFYmgZpaA64CeBuaSvAA8+Q+QIIBzgpAmoZgrnsshC0tdYp71nx9dhw6E2BD4OCr1hyZ9EW6hq2XlS/Y85xuz/oXH9mP8kVp/LTbEZpmax36IdpttKgfnNaxdPADkaNADP0Z40KEzwTZoVnQ2J5NVwdG0U+DnhpFZdmqDtBexWMyoM0GdUKqTmo5k8SemaDY3CxmiwDXZZosjSFgXbK2KecD5D8YR9Ap3IbfTBQRyBqSgO1bJlTINgK/jMTOwA8aMF0lSSdPN3C9QNGzmYL8jfOCPtmESaKyhl44Ems1QYAaai/rAfQxm2aNSB91x04BqLZiwVVXlstbMDX1m3DP7+uGlt1ZpY664IhyGZ64pkqqSqlnSrRfIZnkyX2RWqhq2XU29d726Ny4Na9YzC/B6/uRRfWUj4VkG/ksc4rl823fdJUssBrAB4OuM3N5StATRWWhvi3ajntA9+s9W/QdcFfP+cVJJAdUqxbG3zmDt3eiB+/ASOxZOrWDf5wLorK4xrLAHBAA6A8EZT3LEnCZiTZJN/XL6pxVOgJbvirXH9YWs3Y/IYQO5oOqq5SA6tmpoy+wACXtwyeO+NFpWiWtMShKXJ6EAss5InWzlAEksBC/PYHQEZvWZIfAspCVKldnUjpJr2dJ5UCIB75+eJ71FmrgIIbyqef1fRBTZ4u/VVavlEbADkCHVnKHFTBDJrDris8jyeYAqzZQHoY64Bf9SEOmi1xcfQkhnsCIyZTtM3iUqa974A0R167w78T1fv7NHA+hhCHMeOZYMxSaINbDOJBy5QMr7wBGwzWsP2IiWzYAdOHy/GWvwc/WfRA7YEFngIIf1owDPoAAyfngDMmG1gIJYnGAwxoHcou1nSrp3n0II5+fngtF4hZvSmRJc8l8CLcZw3arnZfnOAkDkQMJaqohn+nOBDP1+884IB8f+c4dfggDhVAF7PJ4IalWAshYpnNc7zhBh1ytgteg+eI1samObRovk13hzw6s5TN7rsST+OGpJj45r4dkOQuSQYGTrs1nA8yZprJGnowecIFfnwlVE7OTkh1Fa9LDNO+/JCOKIA3bawLzDxhFultVKORPtW9yGTjHkNH88UxgtjPLEwyL674kzctUVQNQMl+fJFqncmqPmjkeBaHlT04wDEXnjNFLrWOyzzwbjJrDennipVI8oefSFvT/AMyjRzgsbhZzeax3357OTJExJJ3Jlm4NZkngh9Cs3Cyz/k/kju4PqGvwRxMCYBZdsrjtDsOGX8tlU4GxdAGaufOkGT3PyQRuym7g7aqYzc/pgho41HhrX05CFXmtJLsDDdEPV/rgO8PfiPBm+C/Pf7EXhsa7a/dFLPBA7mTyaZCqeAbB79CaJ8H3PyRzNz6fdOcI3Qp4NnaJ85mfIcELNlMLu7OSyOncknLBLe1+6/tAZ4HbTJose6rrni898c+8DweZPmEOQvSsXQxkgC+8IuFMAn80migaEHK6P3D/ABxTH81QwsBqvgq2Z4tFEmp2DMGmexB4gefxgf5AjX0F8LYjksEKMI6z7Y4w+jjvysIPXBMDhDt/2QAETiWqTKkHGGCJnK1saw+g/wDJGVAtZi73eil4I2qmzBZdxLcgb0jYF4XhfGG1CzUZzSZpgoBpAsYZDyRwf1HXwsZjy+GZyzYAPHQsMz6IHconkdBAKIOs68TxmG63oKBihrDkjmCsnuEC5BQ3GOn5zhbYMFcAs8cSrmW4zUF1OTXZEesaaKCWHfwDsvhCbZC1kUz7uJZsaiLhJdNSwOcOsIgfovvwXLd1RSNANZ8l8OhNDwciaqlXY5uHbGw0s7oAPWZ2ZAv5IgpPJJrKv4t8z4615twA+CGfJfF6nxtXMhWQ3Q1nDXRrjNUahTftUmhvjbGCJtQRbheZ3gAX5zyGEHNyawXDdrM/1EFrAhaGJkPwREyQ5ci17KQmK0yNDvljP78FnMmLxI11JiiHWj0eCyIjNwC7GgAfrdnn54QAWBfCzZrmgCmIiZ+CBH81BgaSZ3gquYI8bxnZkhgwCzPRiB7cEIgprTshlFsgska6a/C6zhYPE2xApkPxhD5hskxIazqOknRryN8bZU9YBojp9VtR1a6xJ/NTWs0ByBEYs/xuSFrLNMLHXUsMMkPvPhgTIgOs2s4mQ7448Qx7uOPjfRnfDSxg2A8R3k674QTDbEACgEGGGeCFjT8/WENGsYfT3hfCNffqe4cIKIPgh0XwKbxRE7M+foh1yYNhJdTP0BC2aIOePh2HExVwOwVADe8+fkgQwxi4ejxxJma+cL84dcCWJnhJoL5vBCCOhyIYKWHiRx8ZLPkhYNsG/rPXDJ5C4cA6CeH3FlgH1wg5UxATBNAAA7DggEVLOIeSOcgYJYafxnCI+BN/YIbMFHh7omYBZnz5ImGzxAG4Jm6vPxxX2yy/f+CJNg83ZVJf1a/XnRvh/MEJMGxuRw7wuPPcEdCDN6kkEx9Kf7Q0ASV/4M8dHnVPyWz82mbZ2sfDvM+QAj0Bsu2VvgwqjqNDedBotAyBf4/yR2zrZX83kgms4aIvJrrANYNv541ptO55iuFHagNktHq+SzwZI6+xrbycEcowonzHjq2qkQSQ+cDxFv0N3J3xMU2wqadqqzF1U79Fv9M4xjv8geOB6JpU6ke9qvr20sQPWHP4AjSjBPCBBBAGzdDIikGgIfTqk1p838C8L3lTd0kMQ93ahgIgZ32BA5zWXI4q752FjWy9uC3GPo+5DTx+1YDe7PJyIhrW8ARlgUBJj2jOK7mu8vAdWGtKTeGDUzDRjdfkjZuXoaqYZcz00OqkZdNZlvQLorN7AyJH8FkRIIpn6i0PBwNZmHJH1+/QculV2sqbM0jPI3bhk9j88Rjx/v8A6i11a44GzZ7h8yZ3QQ8WsPcWjs3J85w0ayBoAgd9nJZzwhZFBmGImHuc8I4iyvHUA/b7mKBWOWxFjPADP1wWii7RE1zvs18bnh3QXcGYdHXC98xlTUwLMl5wACI61TUUOwzzxLIgDPCXwL3C4dcM4L40g/vwvgVsjgq2PnxrH4NYQIhMhKswByYGeCGB19cOuVk3KGAd4HZZfogczdy0QCWtEQP+0LR16CPA37eXH0xgHP0Q5ONX3qmCl52dGQIRuaiyRqJqB1wObxQFVU00OfIaP54eYBMnKQGbtZFuAXmAc8TZgMtpauZgg6UC8/cixsKzdySVt6fXlpv0b/U8+dHrz/giuMHinbKqGIiiFgL389nPf+ueIqsK2CnleBJ5k8cINsa9ojjZPwXxarSTRv7R5slwf1s7cg9yA2Blobhkv9uMic7S2jOaY81dgwNqfP8ATBBEtRqDaFu81dA5k9gHgrHea2fn9jz2RMUxsEo6nnSTvcd5VQ/rD48Y/ciV5F6vnZcMCsyTapX87mjh3RdKmsyX9VRfOAyBG1sKVkzlgaE1lSLw17DcuFta38kFypgxlXqiCFlgWAfghC01XeEGBkx4rPZT4FlEwB5JKuzXDhB8uDlLG4IH9CHJBb9+Etb+qoY3jOObcFJ2piGe9ZEb4QsiHCaKZ71rwANcU3dwC2ay6zM8dTWAaw54VksPDzgZ9cNPzTxQTQDIGgPvxHrLGskehs3MP/kQgmYQzeYIOF1Dv+u58njgdy/fY5oJpgZ9xk514Hxk5aww0ONk3qz7kcijlDDXxtyD/wCfCihAI2KmmgoYApwPzw6B5u7ya/Y5IRjIOWoIWcXQBh49cfWDxA72Jr2Nz6+gI8zECGwJopd5xc5hfkznCmFmE7XQTCyzdUTMM9/+SGjPBPEUTvsRx8/XyQa2xEVWjHDPIjjWX5Mc49HI+ZHYLdoDoLDcgh4wAIIlrn97XmF4HfydEBPGa+Ka7QAA0OBk+vOFrI7gr354rVEGoHz+OGFDX6yZtzUNfuEfbjpUCiLBVe/PoC+IJysozB66d6AsQz6NH+SJoFkzlDLE4OS+w+e+A9zI1ytu3DTzno88STBZMJW4vz2H8ER4NjN4HDRAEG1+SHngO2bNJPDzrmAGYe/CnpxmmsHd42fkghsZgG9GvYlea4XxE3rmAG76L/JEmbNA2GTOeDzwwDQYe8BgZ8nxwbjYKDdBS+zReHPAQADZVU8Pkgp5gGAJqZ8lhwg40isuap4igXhk88LwUzvwL8kDoo7mqrYGTWFkGheih62Fl8ekQ1LZk6lroF2Ls0fJzxapbVsqmquBMUDYONG8IheifsckVVmt6wXIYBCkQTvxO5Cy/wBuL9PUpqvgxFgaGs2Xba7DSU0KhnA4aMMaKY2nc4k7hVBBfBSPWieg4tDCdsX6BqGfZph9Ceg47XTfqCK3wfiwmAaCxswPAU16w1gcRT+lafmoYjFDsp34L8E/yQthPpVNVVWjF8is4Q75G/Oj5wg0AjXs04Z0wchzKPMpCvJBw5qxWDEA8FwlnA/bi27NzamynbRRf1jcwXR9hYIlkXK7ZI0APhL6wPQcFSfsBgqqoDXczXRXQyZwzhGKmivUspND4D5jXJHHohrGyR2sI6YQQEEQOGSHQD+8j0Atg8UZuknQa0TviiVsw3CfTAzXA71siOi/xxeIp+0tsmzahUailjfdr3J/U4OQ/gsjm/qGs88K4B8ClM72wmajsFkj1hBbY0DScJpp5/HAN6Dxu3mTV0CzddEFgPrhoDTMTNNcwMA644F0foVs8CVBZRYDTyH54CeYhjiL2LGuHJDQLbykYYh2Q6zmQIpcRO+zrCIyZJvgNY148O/PDrN+mwVBc8/gPPHAbTPw/bvho+6AAQR88JmHqSqMylzksA8mPkvCM/ndDOn7U5dKkHgdnImv6uifOfx8+SLQ2w0T7y8z5OSDQchi+thk5LOSLO9gWd79yHltGJuZMG4/7YmLBBqbhwiYWIQXJNkSdMS7D77Je5s+mP8AH7cSDaZG2PIufsHDoT4z7/44hlmzQTehKKzfzxnvb7DmUySxrABLIaIAdlgRMLS19OGTSeGG5u7MZbeFjBYMn374tqM4QzgpeFnxx2MxBU3abXBV+tDXEO6o6OhR6kfrsCVaLoLLGFh7uAdejR44HbT5NmTRi7k7w8cDPxo6P17cX1zuk1sBdQ9d+Q4amUqarXoNWrbd3X8SABg3nEyEuaFH+droHX+ynLlLBvvRsMPJ4/5IjKnqFCWzIJkmDw3bpsBm0RAzvycgRZn8kNm8SdMXzNm3a5zAETvPoz8kSstfy2am3nAKBvCB2XnD8Bc0Kowqd2e9oevg73YDPGRswfgjpkjPJ2hMF5VvK25LAg55AD64w9jwRdniycyfpOzQRNVrnRPnCDTqFdFUFDXbHfrAw1w+aCZw/MyqW1yoskUqaNHJuEDQC/OeNEg8fzy9J8xahffYbE1s8XiWo0qwmXaKEgloPQ7k8G/Bi+7N6Jk1W1QrvTRgHBN0ZgF+D0HniatDvvggPsomZg84fzmcJNN14IGtgrGGjzxbZaios1A0F71cG+zri8bRaVlVPTlWlXe5vEkOPwm2DYZ5/fipG5QkiqT6XNAbKtTvAAgmTYfByHOHDNCtI1IvNXtjFissYLWOTMwCyJJ+/TlTc13fe69EPAtLn7/tjdEUXevIH54kJxgTUA3oFsVAMhhkiFhOEhDv5kaLPe2rQ1uDj5NZxCNqk3x+bHdL+v8Aub+uLgzCRos90dU+zct8HBWSVz3xwSGkkbXTSTNgMHILhZZr9yFwUfZQo7+rUG08bghjG0s84ROuXjUG+9GuiYHnRsgiZUlKpw6N8xvAz/q5nkgua0NSsya4i/q0z5FQ0BHmBN25WkZ20eJGgnxnDVHRZYcOySZIHhG+vbKr8h/BEhQ1K9lEso+aLa7DN8tjGtksA7+iENqG3aowXXfbyxM77DPIHkh0EStmSUwezGWshdjjGit6fR+zCO/N/vjofqOj5Q5bAvLH66SyCxn6RXUuAvQfgjoYm7YyyWs1N3x1FLA6L88WimKV+c6u/KLrNpOhkvALDWPoCFUlSTufOO0ZzjIycD5DzuV+gI0k7AFIAQRRSQCxFFILAAI6LSNK3+b+JTRDkUWrZIEEEARSDQABkCBnj9iwanMpkvgtw99bwBHOXiDNubp9kDRZzmfRFPmrxOaq71MQsOzIAaEQja1HUYdNh2YfMcTMp87mU0VvTsANH1KIdEAuXKgNwQX677IacvDDBDRASKzo18NrYZgF5mccLPO8j5uAUii67hBDi2X2GeQAg43iEqAzdH5zDWtDO87slnvvPJk5zgJzvzlxoRWcHoA4qgIBY5k9B0omZ84AGgIkEQQASPICSC3e9cLADZpGgu7BFL6ZU9Zw0sG82LpprLdETAKWeb4B464Bef0MPG8UD+FY5APnhAI4KV7pewz1364HbTL1o0ATydZ8kIBIGb5439eX3ML7ANKEXoSpJJBi0xv75xCzlQIkcyfZ1UzyBrOEm83zv1EUQP44QfoDGs+Ws3pfGVPQikcELPN2ZKpqJg2+ush5Y0w4/scLXEYsjvKudMDbgfXr8EPmWghE1A4+c0egwiysEWgIJO/ofByRAIvE2yR720CxcLFs8STNZq2S9RfBheOHQlQolQ7N5zXM0dukKjmUtlh5FmgB33t8nPFrklHsWEoSkYGssAd8q4zmefriYbTVqaphiY2At8EDuZqAIKtFFwANGjPFh7L4YExJgDWTtzwLEUgMzsCEA5QwuBnv5wiuWb4hju9HIETbYFDQDoALNEUf5Ih5biCCi65mdh5Ojrh9gCZh0ZLADwQOsejJZ7cDvJlgpJL6A8fRCnm4Sbl40RIOOAeCI1msBmbvDsx8gcmTnhkA3nIYWXhetn0IQtE1OKoonn0WWaAhhMwo2CZj3FgWZ7OQIaNFM1wxM/OsZnoQ5IQCyizfel0DALNF/JC3Llfs1JNdexUAz8lgRKOCGFjg13aZ3hns/BEmzlrvdUsNC8wDGPz9ER5m+9XTXsDAPenIAGg+j7kIWcmCSSa5msqvx1jviLAr5kmssui13o/IHjM4HYAANSdroXuHX3A1wFMjdHhS3OF+c8l+c/8AJEhg90xaBeGRreB2f40GB4Ogsu/JJBdqAJOlsYzz34AQai/XMAUdoGZm5xzDrAOSBQBPAmExUTxjerdnswv0Bz/gh14acybpILqYKTr1JGz7kOSEe2f4yTRBADeOLDerHyI/rJCQBRnLu1Xal5gYGZmfXDqwbslM2LVcOAsDVHPYZhz/AB2QzPs8tey5qpxV0QZI59EBG4FO3lkmbtbDvXsPX1/oIk34YLU8PkAEEc+eAZkF8xaAF9ibkELOgAgjGXczFpyKruTW12aIQ8Ggfob0aCiBma52WWaPBE6/WxgDHTCxML9GSIWW5HQKJqXmZ+xBAPLHgLr58/X0QEpxorm/Npzhkgp+CjY8NDnshqSLJuZospZ3OeHVjTWX4nBO/n8EA4lE3VhmmnZjnohT9FfC4CfghLDOqkgfXjwRnNcNYZwshMwEAG7G4XAzvvsOCJlhrHumgLIEDjK3p588SD/vQ3s784BHo5GtgTOZOE+Sznh08MG9mfrOObHneu8PksAOT9ZIdmRoOUgaoJhnRgEGrL0lv1fExIX6EqcG7dS5m8boBYs3d5wO/wAkQUknCDZfcV0wsycYwidWRYvLOOYAevPEqPtvmh5gCMH7GTzlw+kdPswB6d7m9a81vb/JFrls1ls1BLdFDRcH9EscVd4iphGmmZrByHjZwiMWZu0QxAfGskHXrsjbra7YgfJ2yEeE0bQWGeQ4VFSlVWzHd0kHy7ZykhyGGf34sDOZMZkqCDFf1g/6ueuOtoa3XtcPmVnQkwDhRwQ630QuyyNrp+RBnBh4I446PQOgg3n/AHXm0qdtUX7JcwNyxNEzxg9jPrAIHA4UGIsLhiCd5vWy6AB1nrD4wCKtz+l8AKbU9bTyoZX81V5MzYS9AwwUm7bQAeOKJgh6w7w7D7jwRMLAuYmG6Xgud5xGOWwGCQNLwPnA8mSPltpnd83K0wOifq7je/YM4T/eYGuHXgJg6Bpj5PH1w6CPICZhFUiwB2zYADHTUPJyWQWGJ3i4Z4aRZrgqC+HZyWRy2c/72IhxQNkMU1NHkgi8MI04h84Fic/jg5sd4hwz188A2Yq+zvM/n5IS54NiibX3wgdYLFe8P24UAXq3/RaL4Q8CzWTDhp9HRohC0ydo937lkLwWppYmPer0c8IWRTPu8/gjzAfBwI1nayt+gDiQbP10QC++yONFAABBNPXDQBYGHnCyJkPOYQs8xiPhnZDIB4LIHsUWX4ZwsEcHh35OuHALRPGHhqXpBCACwsQ08YL/AHI4DNGzDQvb3+/Ew2RaORSNDG8kInmMiepFM2C81VDAaGAX2dETTOa1HRiUwmtPzkJU+BmvYstoA+S/rC+yCNz3lc02jQzVPRYFkTb+if3CDGcOnIOHqwGbfoQ1542KEEzvmhO9b1QySSVJtKqGoZxNdo0ybGqtZgg3ALDya4k3gX3nZjZ+TkjU5DsfYuZG49eA3GtGzjAHnjP3lGTWg0kWr59jHrMzPr+5BfpzJ7zkGzgV9bHRdY6ieSCEXN/fgdngiSfrNXKAKXogr574ijBRHJiBn0RlFb+sIWWvDDUTsDrhaK1h8RQwCGWzlBylYvkPrhZrWWX911mEJmOji3OQ+A7shlZymjw0Haxn40YFWvNwCaCffnrjQNnuzFStn5ptHaLY2IcYz/JE0KvO+CEyZuUztJ22Ss3s74NB+osAAnYd4Z40OodgNXSpI3SGC/SD+znnjP8AcHbNwqgumHkgmimqthKo/vIDkbhF3YLs/wBlmaOhtMFN79OMgZj+zkjoi6N6/k96TdS2WWJJJ4YIpIBYiAaACB3jlq2am7dqYKQfGfRHLP2oJOFHz4GyTXvuvwRVJw/UqR10MkO5RA9Htx9K1K8mmw4J5EqJuArly6mT9KZTFQMgcEA+hiJmr9MBw0EzA8+vXBffElgIHZ1nzxz9g1bCZr8a/k0Xx89mmew+bg6EUDN25cZ1L8dG8z6Ou+JINxlTfj5AMMl551jgdY2jZkqd6IJHnsDOZn+uSIpy5fTJf+EWBXWHghEIQ0DvVB87XsM8iIa7IOYZzM09fOcRktsxTUv4Qc8EOTdmkBur0UuRIDgccdcm1eJcdPeQ5ACC2CII8R3ks0AEdLUb0sRPBRbhks64Wby/ODXhBz9cIOIWW3896NSxINF8dvgIjw0LA5HB545YMbPov5+uI81ta6GfkgzHzHXKyhkagL+S89H85wO2crohiJ8+i+CFkd5MF00+D3wAfXHNg9aBQ8nPngEPqL9dFrxELzDkMPjgpZt/DprqcUA+i5P54axkEdCfC++cMzJyosIJqGAY+gIBxpbHMz+mVsz/AJIWe9vMJo1XwQ5+j3IKRbbskfHAD5zhrdndh8ewOgID2MNWbNbPVFzAw0QtyZvFQUUUNZVfWcIZhuyWfn54amp2JJABmYBoDrh8yV5hZvN5VAEzAAD44K7SXOzAMwv8cBOWy7M8AwsVXznk5IaALAVXz/gDwQgmYa5cpmYZ1gM8+Q9AQty5vDEd50j1hz2dEAo46JrLugzr5zh41rCvsvC/GP8AJAIGoneeGYd/nMz+5BoGmDdxh32fTcbkiKBYAsXUUvsPXHBxr1FwsAzxjAOjkhyZSTA13JJJ4/q/fnZz9EMgtjOjX1gh60fPfZo+OOfgo2ZqqX4Ky7zjAesIFYM0724KYyIOuMsF/wBAGiHQHckOIi3SN33r3jubz0B0frrgRZsZz5ugomHADHMFsnkv+D3INRfoG67STU79zeiZ/UBkhrcGKyqs1dzkFm708YG6WTgB+j9+AgESoL5y4XNfGVQRMws57/0cHAaCyRmagIgyRvs674hzmSgN1l1EDR1mCPn0X+P88GtllDbg1vyLnjePo/PAOnmSra8EGSCiYIggzXdLWa8/+eBzeAwdBxGxqy5sa+7nrMz6IaN5fir4+C3XWBBENZ4Afr4Ij3Lzf2+JKmKIOzf7rkRyWeOEJSQBFBy1ZJurzdur3Tmzz5IHfm0cuGS6CfCzuvcgtZ/vj906XXOwEQZWAHfHA5zLBSmDS8MJcEELAhPMiB5azxnm/GpeaCOg+SDTBo2Vzp42A2M/b/RwJKsRsLtfegNHQHQcLcvEDSdujsBVexrZAAuTnuyTjEvDACzr54HWche44+gARs8ZwhsiaMux0z789FkIRRUBqAOlwDfXN6J9EAuYXKjXDfVMgBoCHQeLh39ix2aPGcNM1rJcrfYYX+3Ai2OiavuX+SAYsbBymatmHoRho3KhuMh8ID0QCwWX3pVBBPJzxyKx2mu6yZDOyFJMwhg8wTSTAOeFuVl8VJPE5DPPCJbnPDUaAYdZx0yWTtwE8/B12QxIJYNjNvxF7DXWs1wp/Yf04B44SzRv3LXkWvyQ7uyCzo7D4S6wX+/AINWNMVXzxYFjUsz6A54gUcBHewac63OESHc8e++zOcAyOSHaSHI6zmEJvxrwUTCwAiEM2oAbU0AAzyLZOTriVBZMDBAAA77+SAf+wC3bBfqptc4GGS+B1nK7B6kogusHOjfrCJg8g44KGYHz3wE/AHLjgJ3gfXHscm25C6GlIvF37CWTF2d6rpmBrGHOei/4Iev+yImSPMan2QJ3mbU10NHjv/HBwLKd3hx9V019ysjlMdM4Xf8AVwg7/BHcneRdA6ELGoiaTtDWgYGEdZ9sLOPHT1ApVZycJVUDtT+pX41mfIB5wiqOXn0/GA/Gd5xqc7YIPFZZNXdjmxsaG4rHZjLoHk+A0Yyx+zmrZ07QXsA0L7+NfHzbUq+xM6DzJwIpaxy64a9535L4kARM0sfEMD88RODf4FYmAcr7v399mgOiMnAzBoHNhGmd/gh1YL/OYQKeGZgd5+OHQ0mGuDAlGjsv4kcaKmXDUyWZId1j446/GDPoCIXPFGuJzp5IKBYwSA8NHP4I5EOLiYmMPIfXBBnekrosPniMmQSi2aA1Az1hk15I7Bs0JnkjkVjMQafRX6AhHHCxQOeGHEG58GiGnLzGO9TPDp2Wd37kD4NhhZfinzw4MLP6w9HxwtHEMDTPJBCIKAkCYZzg1Fhwg9URMNcAAm7KA3BO/JfYZnE2wxDZhYgZ9FgQs0WhtUmjVOyzRF9o+SIU2wOczxrf/Y+N3x9Hk64vU6b25sEHRAiQsGshlCU8fNb5g6PHYNz+h8ZxHrLGsRmooZmesz545/MnT9c3zo71TgREzuj6PTppVhwQfMkGay6KuIguaJ9YHFjOlZbVUtWqCsf4dqjgIrBrWX5AgKkqeOduDXdr7tL2oY7xwfIEO1PU4TVwk0aBu0vY8Bs36A/PE81ZJ0wcChVDs07SemvT6mMFndaDis7nuypsZrLj4GQ7wwVr40M3NkccyB4kDSaoNn4BoBwF9nkjm7X04j/0iYI5i7+T+ucNSwPGcELNlzSSyXn578kaa8o+VTt0aiExCWo2AANzDJ78VetqeXkj0F5VKnLBuAWbwa2MDnxxzNnSrEHXkhD2xVUcRsGJnNLxxO03U84kjoHbF2aKvWHPA4Ob2p4id9/PDR6L0F77/oYz+cbkye2bLJNutQYprzFBm5yaEQsimVJMkJ3Mnc13QETXWvsDkijgtNTV4m838h2RIA8XBXiKAZ88TWbMs6YOTJMRG0CZPKfkqk1lLdJyt6FE0vSCq1gB6I6J1wnKnyfoaG19Kq3p/pMSG4P6PBHR5EnErdTJJrsulT/adM5+6r+cLSKYmALNGLYwcuUOi87LA8kX2ZHT5usClZGbOVAGhZYzM/PEabwHLiwMiWi+zkgd+/AL0Gl6KQfcjQvalLe8yzngGm8QZocd1Z9TEI8mQAl60vZnvvP7kDrGhvGOugaKQch6zhrc98dHMl0MZUMiLcPof54zRM9wXjbyqCiaB38iJxJIsD3MHbtewEM5mf4IeZsEEbN741+uw8iPghlY+0gB0oBotEAsRbnzw4C95aLGiaAYPn/JCAZtUR3t9rv7q/RA4PN5X9UPzmHX0QQ5PdiAFDDgfBCAPGe/5HfBDo0WeCEMAavFbHbswaIZ79f6CBEQ3xukmoawNzyX9fPZC+cEDUwQDXCYjDqzxdYQxAsDzwsGaDkksdSwP1kgcG28qm7wDBvZnMI5EF35Hx7A6+iHwAkHN5pWaErOvJ5II3BoiljvkOLZfeGe84CbME1nBrmoAb0H13codEc8W3lA1GNhpd9o7kOuyAcQs5aLNQQaKaP/AJ0Dy1G/0nMnaeMegMkCM1gWsQw7AQyWdEEX5sM18i+sz5A/RwCEge9P1wAMYD0B+eORbbsIGhfhaAPnOHmwIM+AhebhfIsF/chCtzXWsQTOwIQAj1QGprpoXnyB1xFBj70bvPDrl4Zq2IZw6IIWR4QIX9eiAUCN/vmKoopn57Oc4LA7zNDkDXDraW2JCvrs0ZL88OvDQbN0WOtXnyZD/WiFAFB4udmgDT4x88IwbFeOpeYHeeTngcA9TBRMDDrD7kGsz3ZJV2pYaKHPZ336OGGGsHfOGonZeF58n6/kghHIIBjhxDvc+AOQIQzc4zoFzOxoAY6wX2Xw8s8mMnlriaobsZutbc9Gfk+P44fACJeNt/fganBN0ZoYt99nOcWOZOXTBhujV0e8PTwLz5P784hGDx2syM0Gp7xjbqB+Dn/HA6zl92oCGABt2V7VEzDvvH75xKAcBtMXAQBFZv3GfWGf9Z4HcvLLJcu7WsNYM+i+yIyVGg5eKuvomq16IBeev/JEwwx8XHyGkgFh/jzwrihe8tDcJNHSHCBEFv5IK7SvE1MDBBk2wAMPcgJge8qqzFd1u31wWd8GjXDoHvgNwQaBhGsa9h9EIOF4OC1V3t3YbVHH7n4IEBFMH7fDUPd2TbHPwHCwDOkxUUcud6PggHQH6OEOcRZq9P8AbrPBR8kIMLRMFmAelRADx3N5mYQOZoIt7MSzHWN1nD3IW5coNrw4IWI8ED5Oi/2IEnGddpKmnGVAAA7DyAfPDiEmzW3aVt1FNAAustyRGOXPqCSeBnX49+swxolX7xRb1ULAB0YI+xzxDgfas5b60Usa+yEAmzR3PCaGZnZ9yB3OJurexM+GjeB+e+Gp2a+OCbFc1jss9u+z8EKmQJgqZp3rAGTydEA4QAeoJIc55NcNOUb8JPEzmtn8eeJBysgCWGGfJ0c8NM2wOVWR9zeALHfCgGg2scTDA5NfgiPcretHgAeRH3M8Gnh4R8SwD6+eBwbWA9drqHZkyddkADzAFMVJMFLzwTjr0MVumopxTbdzCnKy+9OEE7LEGBwODZBtMgdrr6GHRDASDAzPC5MDOBwneQBVLHU57/HAktmQbxYonkwb4aN4mZYh3gevPAShTZYwYK8MM5hrh55hrOlWoHYZ6L4HZggtKzvMD4wQQ8ZpnvBmYYuSAAcwaBMmiAJ5zMA1xNbymBNN7aHn5+eK6eGi/B3hrZDQyRZXOGCrTXYGuHJEI95MlDBJBipYB2ZPHA4H9YdgaINc7pa349njgJyaDYHDvOeBydEIeuXCgH6C0kesbDBwg5QXz+Q7/wAEWCM3omcfv4EE1wBJ0Fl588aRZkj6L9PTZ1MCg4QB3jHRMUMim5qVkgu0RWBQzyONB5Ih6nnDFnN5qvMVGbBJq5O+w7EQjeDD5nX/AGR1/wBkOsEZa/pIKnQXcmDpb1YwRvRWQ674CuCEz3AwdPMCqHjU07T0G1coOg+4f4Iy+agaz3Ev4VnPGyy1s1fzJKWuv4eYAbJb2/57Ir8+2GzVhXkwdJ1MzYUoyZgiCrvQseSww+MDjlde05nfeQRzL/pd0wL4WCIAkabRSJKcI7g6VaNTbGCBmGMGg4j8ZM7PBHGI5UGsFPOnie5zwi9dEOH7miFrf3nXC71MXu7whyNDr1AAD1mGu+B1jTA701D44aAgjGdLJHhhwtEDmF9+IHkgwJzkVrEsDHPJCkVnd5oJr5LIFWA8UOTJBCIZr94yQmAgawB0aoJheHJf1xILA6xT6FNARH7zgpYft3xIACazUAxzRSPnCKzoWEI9ZFcP4XXz+CGt5MD4nJBuNjJAh7YH0QhHDfuOAd6oZ7+SHQUkEWYGJrmgeTojU5DTdB1bTx9hzJ42mbJHGWDXjc+QIp4T6ZIynABNm2cII+snznf1xIUHIajcqqrzKxnKrN9Nxf3IeCNOgi72GGRYRCdoClZ5J5cdXV/KkWzJ1nYAffH8fP5IXOJx2k6NddAADQCQaEQhFQ1U7qF0liLrG0ahgIgZ8kR+S/hnk8cfQ6tOGD8og+Z9PRElT0ndz5+lLWIXqnrPkDxnA7Ngo8cJNUAvVM7LAi5zVy1o+VrUxLVL5g6/2q4Dk/uAjQIQGp581RahSsgU/d7U+Mr/AGxfr/JFVNYPOccstAl/2QAKPXC0fR9GvA+NC78kA4QZphxAh1tMnaIqgCmRfWHXAWeFhoiOSNOoEg5YSaay5Vi0kaLZ6dmCq364gan2UTyT4yC+C5VQO9YG53mEaRTANKYlB1pMkA3juJUifOv9d7EU9/NV3L03y654pneZxj2dCrz/AJEKEizaXpIOrFs+cz5INeSeWmlhtD4oc564sCy0teLmpMmKK1/OB2HDXYKdhhKpiBh9S74J+/ojk7+g2IOacgQiKHTVYzldZcLgZJXkJh/v0fjjocfs3bdXd3rJVBYNfp9OQyjoz4pZYlx6oGyYes8XxdxT4KSZ3msZx194b8vfkyAH654LeI2WJu0DWDwHA4ACKpOsm8aAD8ABEQHG2XbLt3Uxv3hS/BRDWEGmso5vapoAikgF998JZhuzhVd8p6xg6NdkMm5fHx0E0WzfBM7Nd8A6C1nmMCTVAL0kM+fR54IWRUcusRNRY8l+D9SEBNgXNILAvcL8ZEPqf79aHd/aNjAEw8/98cADpggwago0/iDvCzkshIY6yoKKIBZyHZn8/wAcMmjeYOs53no1gZxIX4I7rfjHrM7LAP8AkgGOc2blgYgBfz9HjgJme+OOS/8AWuONE1ld0TX3nnM+c/HDsy9WJVqYWKgFi3IeeD5gc5eLoq9lSpMAbqZP14IaxnSKCu6qY1+cEVcntwQ2kjpmkqa6gWdwAX6/AEc83tmAIOwRxT6AyBZ+SGAQ5c+q7inyB0WGscRqzxdZ0DW+89Z3xILZEjU1u0DvAw0Z46SMLMWZTJSw3ugLLIUDnKOCglh/2kLL+c/HEqCLFFgDpRC/APXzrL+TohKKLR4qbW+xKzICvvn8cMuQsSx9CWDY2sD44HPQtbA7hdc895rGB5/PDKznGNJ1j5kzyeSB0d0WB3j2YqHHWCCJa2vI8lli3Gv64hPB5G9E+OmYGvkv+5HAtvh8ML8lgQO8BdZwZ72tnPnjmwHYC6agb2udiPk54UCabLXqm63sMJALL9HnOIrfHT9LHXAwsC8wD4AhcyZ7mAS5NqtfoM4ZRbKYudfuPvwADos1wXbpnov7kPbguZOQWsQ0JdAZIRvKF4AneZneF+cPPArwN8amvgWGeewOiGAIbM13j1JOzOegEQ1hEfMnONPm6FgGCAWGf9+f3LInaeW7NlzieLtDWVAMlh2GHkiHWWTv3520vO+xHGss154m+B78A3eVEb10EMFJBGxEP78+j9c8MLHuYo4CCLl3ghff9eesPjh1sCbZIEHWdFqBuj85xx3gYYefA45+eAhB923ZIEzyAAXmYfX/AKvgpsa6LVJrgcLRnOyBwBdZVvLnd61hg6WAD0ZP8kTbxzY/MM99gI5Eec/BCOOIZhvLLiMTPelt1R8gfo4LeLHurt2goYWeqtuuyENgwSVXyAkgFiIX6P1ngWatlOzgQdrmCT3vusDPwfrRAWUEA5TxUsN2fqTa8Os7w/JfDptn29Mmq6iKJ2b0efngKSNjbMglSihgs9c2YIaAQ5PuRK4zQ+0F3afrH8FZ1nDHpFOQ3lVJB0xvNdbGP78Dyf1mfY6/9VA1rA15/wBBEg8bGi/VNOyxBGwAPOd/6CESEGqwOHa/GVOzOeuPSIInBr8WxM8IG1hhrznDVPNt2NVcz0BZnz2Q7NVrMVfIGOtZeHOAZPzwuWrJmkqoggBqrLZ74hPXEIszOZKrqO22Ra/JosR6IW2Z8K/Esx1rL/BHY1l66ZhwG14AHjOFsw3l+DTHM0kAxr+SAkGlgXNwrYesIl2yLoMXAO8EAzmfuRGuUU34twaL8F0sAHZ54NbAgilMDUUAAvs8cGB4g6thgzb8OzJrv64CPHeMzw3dgLrHfn5NESD/AIN6gZ8mQIimz/Gft/7Pg9ftwYnoab9A3UzdoJmYWWGcDrGmbpxrvwQADsvsCB2xqOWqvA794F98EY3Fd6DvchnsvsgIhphYBuDv4SCOfrhD9Zp6ugGe9nBDN4mCrvga0ckdNVmprqroAeRsB+SEzAHlrk0ZWlzma2gIkzWQcuHHEMACIxgzslzfHTy42eDX/wDCu8MD9yHAW5eWOrEFDML74lXJujBvr1xD5DNV2pZwAyJRNs3O+EZhjGlZ78OToBTIMZJuYWAfRAkyzpWLhYC+SyHZqsoZt8DRfkyRJrMEHJ51wyBz8kISFap5FdhULJNDOkZ5AsvjaDjMWzwAnjRdcMHAWQ9yNOWDBVNDojtvpZ/aZDPcj5xPl6YlbieIYwKtbLFkkbzRMzAL/jjz58ooKnWqGWSdN0blouZgDg3IADx1rWPB5LL7L/BHpAM/D5D1xA/MyThUb2oHXr7hczQRxQyIoX3gABHWpwbMfezi2hNPP2kk2LSyT1BNdzOTypq6mQXmAWYCN4ePPGHySoa125VlgIOtwpqVuUHRtwMwvC/rDnjcNoVJO6tpRVog0bGa6zVrvC2hEAxjC8PpvJHUlRkjoyVhKpG0sDWsfOsfWcJW4Z5jW3zwwJ69QAx08hhnCK9Wyz5nNHDHe3LxJdYHTZG8LLFs4RYADJFfryWulpRLJwmvovl5nz9Yff8AgjE+oIc6+aFfwKlOMNs14eTnsCIcHKa19miCM+Eqgp74RGLerGFgB7ccBs4FNwgzzYZw0eQc64B4Ah0DTWQBM88DrIpmZqBkgy6kYtm5QP1RdeznA7Lwh1mius4w0HTZE+szyRGorBlTsCDQBNGzkhhsx1ZsbYwPewWO/OCXJHAAYveWHHLApeCkJeHmDDTM4BkCgz5OTrCCGxp9luE07MVAwPnviK9JmaXx5DidpiSLv2Uwmpvm27tQvWSM7zhcNwsoJlsqUmro003SKPnOyLQ5oCY021CcoTVtg38EG615/BDOz2Qyqaz4wnC5otLOCAHYZxPBKt5ftKVlXr7LGyGkjnAOi+JoavqWYk4EfKpC+nb9JBRRsap8e8zOwPHFlfuWjZkFPyZPBl4Hef8A5lfriWnEyaNmYU/Ju6D+JcfXH+SIHBvjudH0pKqZv5iOBX/ZBAZ7I7ds0WqmJU0kLD54zxPGRA7GDQ/6yv1n4AjewEJBgaez2UBMlwvqCYh6sB/1NDr88QTmfSqcWb9LQZuzW4ztvo/+D+SIecTV9OH6sxfLms4XO8zgIDgAtDylXYCC6D5mskuiboDBb6APBFcNG+CEX8xRSNqg+WBI9YAeSJ1Gdyp+13SeSYDMAsB204J+3yHDAVez6yFgARNy2lZrOEMeXADnPZggfG9yBHktdy1UEHbQ0bwvC+FAC/u4sFJSHt5/hrngsmoY7xx9ShEY2bG5XBBBMzM8gAEWuqlkKVkwUcxMN4PjzVUOc+RH2IAISsKkCfP8RAMFkgGAzb9CEVw84HxI48h88NHAAFjXmeInHAd0LNFO+EHkKACQZzh4gGCRC4T/ANyS+cPRHRHgCh/Rx0QdacEnLqgGHhvz90BmpYFlgAGiOW9QS3RDjOLMh/UhBDAHQdYOF9B/UhEYdi1+6HjNwDP44+UjjqLl0i3AGqazkvuQtE+EfAM8mS/JDSKyYJA1Qv8AwLeTwRJPMRF0kgo0vM+fohgOcv3TZrujTGO87Fus4SAJrADvARMzyLHfr8AQOs8xlTlyCGNZ3xhyeSCkTQRzp5PqTD6H+eAYWAGwScOl0zNxjWA36P7gIH3Nfv3TsAMz0Bn/AEEOuXK7ADQ3UwcWZM9+SBQNRs1B8+709AQoBH8GklgLgsqedEw+hh1thgOIuHFdX990ddkRktbYzo1LDPA68mNFgYAgsZqL5w/rJgeTyQEiCQeIYu9X2AgFiIHksiuG5dTI8d8neBnz858gRJzJyhMnRqMULGhmFhhZ7cMniPGqQIL4yKF4AFge/ARnM2wPG6qmsGoXmBnrOJNyCD9vhru7CwcmT7kR7n+rtA7oDz5Mhwa5BdzevZeiyRsxvrj12QmBIg0s5QcvwBA/WwzuT6A8EETI3S3rbR25AwvA8/fRHomgBmviBvC/OfXBaLk3mRPOqB5OQ/0cOGYQ2NNmGOd/quezxx165jYpeGvGA4ZeABiabR9jJIfSnzn+vwQRe6BLesOw++s9jRCOeAqO9cJpov1+CCmzlqC6r7DNGzgo3h78CtnIfRnxXuS8+SFImoaoBjnhIZNYZ4QiFo4jY1XSa+NgHo8cEX75hYB2KgeQD4N5wOsG7B2VeB2XmiZnnvOHQCxXAAPA2sPk5zODAlFt2YXWWGfg6OuGlsB46SQBqYY+uzoCClnliRqKZMfRYYZEI6WomiQOl3YItz42TkAP8ke9BAWdnvM2SlrG8wa6+gP1+CFBYzLfjXBYGQZMmvXAprGd69+dc9fIH6CJD+Dag0NSxxZjnfyGeiGYPgMrTL1cL8hmZmdn6/VkCs8TejTUQsSXC9byRzkE1leI7AM4I6P10QybZfCVfKWGqvwUeeAUkJOtlezWYnfvS15nffkhctWfLWO13ywGvesfJ5AgRZFBHCY+rGa+SwOQIdM3YIHjqd+YWZ4cdCTRWTub9b1YzWvyWB+vvxxooPHCq66+RfJjH9DAoGGK7dr2HZkAIQa1ggnoAL1snJEI6EwzOXLTlwo1QCyXNjweSy8LIj2CKazVpj98usbozP7kDtjUZs3BtLPWjwEbPB/ngtzYigqvgXuwDBAADnOAkIwDXATUAzxZisa6xnkiwSQE2bMMRoF6CJrexEOsjjXoId0hYjfZEqYbsKrTEyWAF9kPmAEAaDdJ3pAjZu+fXZr/AF0RIYLFtLm6a55F85nfEYbkHKqqajsL+Tkg54wMw5OAF55IAB70zbqr45hetgo2fr9WQhgsg2auHX0tgBk1nDp7oDJumnkww3ow1wlst6qeOmZpLnfkhGI3FAfr+ImpgggiueTR0QQwsBq3s17zf+vjiNePEwBwF4ZDs9yDQWaG9BPHNZVBEOT9dcOeDs1NNZqaCaljhc8DP0QE2RQcvzTBMzSQvsP4IW/WT3ppj/TrY0AycDNJ6viHZYAZ/HBgSk22NPc0kFL8Vc74Hs9VA8O/HWXyWeSCL00TSz50Ece+Ixssu5SbqL5NeD78IBJnhuScJpgF/wDPC3KN7hUEE7zwQvP3IHeI4z9wpYYAB2X+3HP3Nirg97DgIgEKA+zyMG6inO5z3+xDTnHBVxkyckNAa/qW9Hf6zkP3ILNzguj+mOzXyQxEOs1t5I01AvvbX2BEhITQWJvgWHeiYHA9K7p2sliJ622DYAWchwbKngNm4JgmCPGPPZ4NEOToBPAsAT/vuTkiTcopo4qiFl/PfzwCzYAi1VOxY/Wc9/uR01WTc9wF+cIQdCNn2BLZ8ljrnYaOuy+Na4eEGGuawGAHecZbUOHig7XvvM40iWnjSaXu8DBx238n4I6f6Wf3WQpzeYaieeF5IHA4dv8AsjvCEXrhEdHQAIv+yFvJavO6emcqQagsrkdI+xkP78IiTkjndpolyY96Pv5Iq3Id+F1AxyoZb2OkAb2jigtggjrPxxCueNhOuTkiYqqSHLXTt2+Di358+gw64gTw3LA2qne3hnOPms3mQzIF34yQKAoFnPDTnPYpnhQYaLI+v6GCEXPCDEQ9+IcCIinIKYodBwaAGZgecI7vr1I5YN24+g+i+PCOMeeH78DtrFrNcImTy9Xu7L4Qzx94DJATJ5km2Yb4d+92eO+LXQYLsJsC7HW6DdVr0QPIfOARGU8/ayqbpO5rJgcogYerrZMYIus1owKw7MfbKEDRmE0PBWRBb/ZvjP8AXJGhQptO5cRMOZY6qoli/Nl2HZ2g1WAHixo4ON445ZhLaJSVk8m4z1f+Pd/gD8cIbS11s0YBIHc87YnaHB34zvMPH5z+CIcNcdhQ01E95yaZx7kjoRExT0hdT5/ugcFIAxnLg9CIdcbZWC6Yp5B/izWcqYMpZZ3J9fgDxwJUk4Unz/esPBboBgtm4aEUOQILqefNXgJSeTp4MqZZEQ+uP64/HFfM4ABzCGcGCL/sjr7ChgB77O8haJ2ZIWcM2exHoBbZ+u2I1EFzRM+iJgKhQfum/b7TGboI7qANzwbAitXHDqJwAahSTOQMBdzyn33aUzAPUGKwWLAfX4/YjPJkbo3q2/Jni357+uBweWaIO7eXeOEu375kkgFgXnn9+PAIxY4HOLatJKcctVV5bMXJ2NsfjWa+iK7MpU+lrg2j5os2cByLBZCgRhhdHAEOgEBPJlKpa9aJzV0DY3S2C2vyXn0QAHejTHQ6eHHQAefHjl05PcWLo8557DznA7xtuAA0aNT5AWvyeSyDXIACW6tUME+c77/Yh5sz3O9dfjOLNH1MfH0JQEL5akGIuBuOs/oYe3lc1TUTUvOzWfJ54QDlBGxTW46PxwhFsgikC66Hf59ffHDgHNmwa8POecAv1+OFX4N7tBDXfggfX1wKCy7nO6DPosDJCDCYrKn+rA6ITMA2Ws2rxwa6654QZ+5vvOOeLby9VOwLAvALIj36xrCHOl9+FsGy4BevnPoPnOAA1FFc1QBqmGcL7A5AjnIL4vZTRMzHnyXxxv8As0wxDvcLrcbwfyQOzWdLP1WgJmYAFiJgFmTr9uHHFrepslcBPznf8EIZrKNkgQ0B5NfXCQbLrOjXXvsQP9HHOVgcr8NMwyXnAIEM3jtZ7gIWWHoA7INM1HKDgGroAbsgNYzA9Z5Ij5aCCKrhdTB3hfRjB8ccDZoCDhc0A9/Jz2Qw52CDm/HyZOMYcgeCF38UF2q4G4XyIpGFgAHXBDB4v3YNETSzruTPRZo0QWeBupzXJf8AQ+SFAZfngqpNQQ0I6Os4aA3QADVd1rvXWDrOIxFyYOjfLgAX/qz3ImHjbGb4GTeNaxh9yEAUijYPaRr/AMUHqwcn6/JAqIL/AMdvYIgd4Ih1nDqJ75wGh+C/kD2IS5NdyQKIAe7teAikZ6/JA4riGxmwJE0EAv0e3z/fghy/QWmILoMd2RDIAazwP1ZHTJZDdwBpk+gRD8cBG5av3GG1vRKwLLDyWQdBAjdlHj0Q4PHyX+CFTsL91lSZhhazSA+5CyHpUa7lVwuonkALET54K3Nc5i4mrs95CzQ40LAH+eEzGIo238PhpgiYIms5sD9fo44LzEHeOd/R4NAfjgs0cbF0BvR3rHfyc8IBzuzoENCSB+2f6yQZiingcDExDBweQ0bLwMOeArMZ43v+gRO+w8nniTW3RYTXDI4DJYlz+OB1ljbNTdHeegz8EP0JHBEf3rPFWi6e7A1CwFQz+eJZyimifqid+TIt0ZNEQ7BawzUXyKqddgZzgpFZcFW6AdGPDsCBdibNBILwO/OYQhzNVEWBtLDxXpgcPA5QeLqoO0DBVcMELIEbHjOOGnwgz5PqP54hPSVwbHrdNCw0moYxmHXDTk1D3VRezIZr2c8CMFvVXehEnR69eQIHcvE1jcAhkMFgRgAkP4YATd2Bed9gdEPG/QRdMsdPnNay/kCBGbbvTX4x2YPXBDzunCiiedBEEQ8Ya4clAmDZ2/VbgfdIHnPriVmrlRs3NAAA1XR2Z9cEM7AXVXQzggjk88Iv3ZUHTsLAaga18IeOBPFr13F9mc8Aw8kEOVmjBqCG935OjREU2PGdAoCF/WZwbMjQ4qmPf9CFkORkEiAOUm7VNDOvxz68/wDkiVNYDdKu01LOQMn68ENNmyCz9W9fkM7A8EKRwAS5++5OSABdjpFVwuuuZ7kid5n48n44QiaiLA2mAAXnovjnJrrJTBPWrYhCTPI3aJqWHr64BSQeG1RVNRRPPYAXwI2W3nd8M8FI7Mnnvgd+iYGsgvn4MSDxGyZJYCgAAYAA35IEAaRf5Ha6llwH1xyxu1n7j6YN2DXyaIQfBaqu1LOOtoCHUfX1TwLEfVggALDXL8MMb1nk9iOch66CeJZyAHjgRF+n6kgneec774TMsdZ43NNe+8zv9w4Q8JiknLUJzL8R3kDX78Gg5O520sxkuuyIKTs3aJtFw4JoHkM9evXEg5mShmDFRCxU1gM1uc/PDk/xLE2cm2FVfgmHcGHj6IhZ8/QAN+a5DPXYH3IHcud2J2H8Tnvz+SGXiIGbhR2hnAM/uZDhyXMjahcu1sXj578nRGq0S8XeUXLwdZFWqy7X8f8A9aMinDndkFcl9hxouy54m8pJ20z7wyeAfgsMP5Ajb0F9u2UX8y4X/ZDoHAoaIdCPoQg7zx1/2QkzhEAC788cZqfRwiOv+yACr7TmanbKz5oGeaAEwAD0XmGf44ohuV1g7OfcZwGg+uNYrnjUvLHyd5qtVjZZPfD75xRTkijlXEx0TvznZrj5xqlbYsOEyZlcDEbCF6Z/8oOeFogoati99/IESTZ+hdui6Bg3X12dfnhbaVTF4Cq+czQbYx39EZOZDskYYYJWYhmHjhIAuC5+MOuCr8HIdhnD0tbJrTJJQzAG94ZOeERxNsRKpI6qGZJSqWp3u1+5DriwTLsamEnDHsfBmDWxFY8a+9cNcTs7Oa7NKqOo5VLr2RnYi4donnvDriu1U5TqRUJwg6BYHSOQMbGNHrA/HFxCzs7af6FYKDyXNH0qTM5hf6y3M/jCLxRjb5nsO31zvmD0PUEfqf784rVGU3YHzmmqAA30Nkfrj/JFjWWXfuiXXznHUaJpvV/ecEc4zNyqbpde8zzmZwrkjgCzvIWCKhlhgnHWAESpg7mr9KWsUMZwudgBFgqGatZUw+asjXvRA737gP6yv+SHXP8A3MlpsUFA7Yeh6yf9mQ+p88VIzzwANGcKsXMYXzcOOs+2ABrPCDBfwQQYRwBAAPgqf8Y7BOyCDCOBtf3cAAlpw1Z9sSGCYa4QaN8GYAQZIXf/AE+OCARjjZqQAM83DibYVU+RbgxmKaMyZB/V3ef3D1hEJYoEdABMNpU0nbw05auizVM+C3WP8cCzWm30tS3t2giaQLYN4LAeeI/Gs54K7VfGkCC6gG3xsc0TDWcAAVn2x0XSRt6JnsyT9K7g5AXo9CmKK3oxED9PgOOgA8ptltwtXUAFnHIl9T44EN5vLoL8iXRZnOOeAgs94lgJHZrM88NNjX7u/R3y34I+OEoXgrrJG7XzpGF61h9EMrH643UwLwDJYGuGnL81ksRpjbv9SHX1/cjsZqwZYCae8n9SZ2Af8kONgGouUwDIp+uuOczhdyl2UxQbAN4A5cHksz6ICWWambfiGap+DJ57IIYMMYrFDsv8YZIMCMIMLAN0ohrPIej2ILDepVLlZi+TbArzh+AAgTBQRdb3Z3GcDM8l/OcctNXxqmobs+OjkDwQIMBLB2kecMGwPWT6P7mJh4shJ2f7uxllda1n03QhEOzNMwcPsO9W/IF98EGDpmDd9getnj2GZ6A5zhwGX7xdy64ZmauTGC/nhqVNl3Kp3urw/rJgFmNC713KqrVBoi2N0ejB5OuJLdtzbpNGgXtw12dcMOcwBBFJw7zg4PQHgD7kAbyoi1BTWGiwA9+FSd47NJwYBYa+OFl+eyC5UsuwbhUE1QNFLQzAOdf9fghRBCyzoDOXIfxB2GsAHrPkRD4IsEyk/Zskl6E1UBFxfn8/6+5EUjgSpVk+PO9BbesnJ+eFOZkvOyVN8F+OFgHyIxMmA4FLTaA1cTFdC9JDRk9z44INyu2Sx3WffT16IHBZOak3AGn7vly1+fnXhoD39+3wwxgdWAd+cLOf9eCIxB9F/uwAe6AeOeQ7+SFgYGqr32EGgD6OeC5w2Qc4LpC83d9jYPvmH3PYOGkUQBJJrfYGjREQohsCC167tNbjn3QciH89kIRbKAreoFiy+hvZYAQ8ZhYlgHYfj+APxxJMAduX+JgZNAQgBF+5tUlO+vyQsz3mzJwuiBAftVlSx8+AdiMJN/xd77k7+CHjiuAU5RACSw1wDADREU8NABwF77wz2Rz+ZL4CXIZrZMnPDSwJmLf6Fx135wv/AMkSwqAOwcp7vuiagGi6POftxNzJ41/hE+6sOzJrCAUZam5Nw+vsS0Bk0QO5RTNUEMM7D5/BExNmLvaogd6d5r8YwMIIYLYMuVmSiB3ugyGZ6IZcmbm8wQz5ACy/OBwc/WatkN1T0IZDADvvgIyMvvM5lxkTss12BnDP8F8EG5aMJalgIGG/LWGYc8CLY6zUGvGxXq2P+D7lkSDlZNyvea57vK23IfPAP0HuAwaq3n6uyCzRzxHuVkLEkGNiyqCOc7IIco9pGkoai27pnvRhyfrRCrEMXh5DX13wHrj0qbAi1b3qBi5zWA+eHXi28tUsAwADvM7Nfg/HHLHvJnYmF52IBA81yLmmCH9zCB8CQlRodgpJr96ud+TogJ483neDOzjubLL+iEb4m2v0ACDYPf8A1fA6zbO3TXO9IAvM+e+HQMzpIsuaT18oHj8ELWDGcJIAYWX3+wEES15u0rVUwP4o4Z4Czp2vfggg2wc/jgBDsizWZmnYFgWBf8cEWbszA0084WBfCWyyZyE0NYOnJmYH5I6ZIulu4Uz9EIeCr/VXqhr5FFrL+cAgIEXQTfXjYGS+yCDDdpGa6igLcY14HlqwIg9NomAaLM/xw4gO/mRrbwHgsviYwU+3FVMcFkkETP3AyRXANDenGOeCku5QA8kWAHhmk4drmFi6K/RkhyRALGslyXD+mvv6IWwA1nB8MD9WDR545E2oSNJA4ZRRUbEqF/C3YDMIQVDjCxVprPoCHgOZA8C/JicnXDpub5y3UQBELzssCHVmyDx4C6i/PwQDn4MBGEUlgLOmRr8HAPWHRf8A5IabAgbxVTDOzecbPya+eDZUC4MEjxDyXgHXrgWnmzs94mKaYboB2X+OPXJegUzAN3cchrnCVjxnqq+6Az42dEOTJHTJyubhwDVQMIMlgchxGBfv4IY+Tya48JTjWamrnTDF1nYcXLZibUJjMGuQzdNsh9FhhFKCTqYpqWaPgiwbMcQK6sdWAkbZcM62s8HJZGhp82FlCq5p2g7IdA8kCX3lBYaI+nx/wIIM7YSBxywWFCEdcegEQ0B2FCoHPJrgAsdPSeVVPvdMThc0W70L8YOQw/kM4zymNhs5c7QZ66dzxaWtGtjJEDzgsYfToh+uSLnJHIIzFvj90Z4C3kPIcU+pGcuZz4JVOZibM0DNqAOD6OiMTWJYYE5p5EyJmD1VSvzSnysqQfNnLfBDBVDn/WeIJ+2fAeIupjN8EM4RZXNMTmVNe0k2LZZvnsAD43niHeU8+ZtQXmruw3SN7BIz77rv6OiOAsxdHcm2SPlrNi/aq+veuhZY0wc60WN5ST6lRl84doABoHj7odhmGfn88RlPbjJ2Uzx12CwLtgWRC+/P0ZIXPq5qCa092MvkVyBfZydEImCCcEETWtnc1SdtF5a2DtGxqdl4BYGiwIdoahgN0c1mXq0qa/xIc7k/qY6iaSdTJwk+fIYLSXcZZxZyfni9vHKbkgatUMFkhkbN79H88dLo+ldbT7z+BC/MacuTeK6ABIAsRSDQiHRCgDJHAjDoBn4kdwnTpGmCCYCbPti2swQpKVpTh0mBzZcPUG5/Q/35wPKmDFg1+cc5Qvbodyl/aV/yRBTWaupq9VmL471V4AGjWNySq65map5zOGYeCOAIQcQAQ7yQvBM4LBheEJmADDwI3xKtpbYUSraVIWwjzD4EUwkKb9qZ4+fogJzLV218X2VMAC7XfEPUMnwVcRPniFLPMmeEqOCp/wAYTgqf8YlTZrgJqQOs2UCLGZWwI+zPC7MkGg2v4aYXw0szdIlhmgYeeDMMALBTAuuHW0kXeDfkBLrOHQYO8K9MIHNZe3DvsDohgAnktXZq2LwIeSJN45Ufq3nDRs1LOGF/khshAEDjoWbazwR0PmB5/RRUWeqtcSyxGzyeCBHj+VNmqUtdoWcl9+daEg5a4Rm6UwWiHfHzn4IkEUWKw78uoiFgaEQyB5P1zx8fJREqWQtD93Gi0Q5IRY0ePVl13QOUgWMzsyXgHIEdMmzR5LjdguaINQztzPR/PEKwWTbYqf0oZNGiHAIMEwdYibT+KPJ9yzyRJAC7Zqs1x9B8Y+jwBDTBF2frSG7bxZwQvgh+2UbYSGgNayvRAA65wHKWGgHq6FgWeOBb03jgEDwQBDOs4ssjt8dggDVPIS4WWeDx+eHWyONJuJgg15z0fBCDZjrlyxbIKmomF5nZZg6PBAuTdXC7pNsZnrv13w6By14HATD6gDz5PHBDAJcje7dIYyTIMAEuf+eHGQW2cvjsfHndro2Igf0IfqyGZq8TbJequt5MMngPJCH/AKsYOwsBI+5v1rWazPo54FeGuwSVUTQwcdHgmB8kPgeBEkRXmTpJq0UM7Fr1j6Ov7kWCZGcyVx108EGqNiIB9+IySSc2bAJUguaLh6jnD6kPHC6kOTNm5tEHS2KCOAsBrWBf9R+vHHgAjx4cyXbroH6ovkRsyYIfrJDx47ZIF1EFmxZEUQOEADoAOnNDhfJjH/VrNZwa5mqDx6cyaILAkgGC2M9d8SYALbNl2zX5uSpNFZ2veaxnns8cR6LnBYJINGthrnyHyckLYfxDhNB2CJo2G5vPX4PfhlFFRy6NMM7gz9wIjEJOVMzWPe1ADIHBsho1gcpGGOiAdfRDuMg2/duOF64ca/6FCI9+8wR4DTeVVzDIHR+jhRyTBaxua+6HeGQDvvgpy87KYAgh6AvPQYHZnOGpasg23fIe7oa8brgR45UcvFV/6uhoDoiFxBLZmGEGHYdgaA64ksFNySSAcnPAqK14YmezRnggzNn3iga89kKOR9l4GonnPXr0Q7gtAvPJeYZLIVjXpHkPPkCyHkfWSBDEyAF8IRHGjgsMBBPOuecz64EvdAkLTnXPB/yQQ/WD6MLzXMMgQOYby6VdmoYJMtB6IlQlObYC0yx107G7UNfjhpE1zyKS1Y96WvPJrDngsw3CW70opebrOZhrhkDQNU111+K1RwAW/H7kOAOsbuazJVfDwW6HIHuQQ2ZoIybcdCr3ns5IXgrmkCCCHfnnOCJ8/QZsLMPwBkgAQiYAIPk/p1sEG9lgWZP17ELRRTWVVUsxgQyIwE5crnY0QvA2SPGAA5+uCmfqbLiZOe+FECAcoMCwwzggj0RFIucZ0Bp5ACELest0vrXRmfsQ02RUNgq63q+8+CEMKc/WUctQBr3q54Jn5NcF2LrEqgmmYJBz9AZIRgoZE8MzNNHJBZrAjKOH3rpaHGDWxobk3aLoAi45z/JEEssZt3ABeBrrWfBEk8CZIuDTXC8GQZ4gsHBSBRP6cLw9uEQUsCOI2byxBMzsvx8kOrY7l0k7TOwU0cYDPyf5IHvTCaBeodiDay8+uEuXhgCrtC/C5PH+rIQkQQsCiMtaAoprvXyaFg/QQPKma4NTB0AAZnkSM/11w7MuC66910eSyyFy1y73XHUUAL7+TREwpCBj7wqhYCxrP7LL/Yi0etGLhpgA2A2ZneYAB5zivszUcvGW95zMzWDPo54k95duUHExaHekFiOeJH8CRDgwNwS4BrZL7I5miZqnrOxnZngQzdIswxGlhgFl/jhoHLpsqYJp2XoxGJmFmj++W7T6/rh1ZyDZ40anYevOB+CyEImoc0ZJrqZ0AyBHP8BEmXAPFQMwvDXnCGE6EgwWUNKXoNFM536/PB0hRdH2w0xP4VyAZOfXA8nRaYQKLnZrwXBnkM4Nk57mrNWpqXqgd6354Vy0cDZDFcYl+EZ41nXkjnLZqb9J8ChgZhf5I7ecZ0r9CHghp+fr9gHfZnCIQHTYLs2Br3hjLhkDkhqnnLFtV8nar38B+gayp+eJXfEGbDHXQvSQOwPGcUVgsp2iDtdT1jG5Inq8JMyrMbusBorkgprDJDyJwqdhgzl3Z9dfA6Jx9Yg9yMQIOEo6+JHByJwg9cTAO3/ZDSwf3kI1x9PRCgcjriJ2kSRSZPQnLU7DXAHTng6zPJ98DiTDkhVSTh8wpcDaIAtgPLDv8ecPuHGPrcO5XzJoSlSqrX1Pd3xnFhgG8Bfgwa2+elZm73Vic4NqGdbBvwQP9ckfa/piVSFJvMmJmBzRG8+cAj5s6r+f7OnBy1qhvLJdbjInns6zjgOie9hN4ju7+BXTYS1h/FO0WwAHPksi20BTfas7vNNssyQ46xrBwUQi9TXZdSO3WpXU4dzVmjS7VsgtYBhvKy/98HngV+5YtkOwKfs3IDvcuLLN8X6/JHT1tChyR0bIjOnEyaObJbJ2u7Sxr3KNmvxnAgBkhDZsotoTvOFx1KJt9MEFYevs7s4lZDKu0lVXz5fBl7LO5W/B5zgKTypecPQaoZOsz0Ih1xIT6ZIGklJpVkl7XR/fH9ecSADzucHOHuJh4LdAMBs3DQiEAgjHAF0Fo4YQoYA4Ind3cOgEFgjecSCLCI3cfAEZoxMItkLA4d8PNmad+QImmbCw7+eKc0xZRCNRlocgRJNpUv3iYXxNsJberxImAZoAGSKDzEyIRUqYKAN64ZAh15IUJk1O91Y4132RD1/XMtoxJpvWMeOtn3fXGTvNsdRv1zTaL7s0Xvs4OezxxjzalsTDu8KeZfZ3T0ylp8dC8OsNERRsF1g7uKPJ9os1YTRu7mS5vG4LY2vXGiyqs6ZqpI9xU3NXxhki/T1qKTzKfCTwB229S0TTQyXwO8B0/PEXXvs64sDyWrtgvdp2B1hAW5hZrjYST1DAgjbWc5wIs2aWYmHEw5RsgTBviyjkLlfMIWDxdGJtaW+r46a/sHEM5bHZ3cTI4gG7c4w+j0qJh6T6o6ELBHQ4HmGTy1CapODDvXSmEma2fDEL4fScqm4JP0en0iCN6CPo9JekrFOv+nzx0dHyl/AYaZG4T9LlumraDczP0H6cx5P/APMDS5UJp6VnRXpN2udQQ9OZT0X/AOr9vtx0dHkYE1MXm5NCnydwej0j6EvR6A1egfTkH+n7IAdA8I3aS3pAlbA/1qGQf/7jo6PAPq3pbh+1N2ma3pSMMX0367zsgaYTEidLSdRP0+g0D4hCWT0eQP8AdHR0KeksRqin6KXZAkDkQM1XRej9vpPN6R+76B9H/wB0dM3BoppKopikk1EFgAC9On0FaXp83pLN+2OjoYdxPpBOaKku19JIiqmIkJf05fRYZej/AO+CJYXomCb2YLfswJWsAYNvozqHd/R5P6C/o+2Ojokk8CMeauF2ssUmmJ6FDcegP2mY+gjtP/d/TADlJt2QcyXSv3RY1PSHUvZdfHR0Ig4PLJk89LQFf2gDmcEA+i3QmJ5/2RNgDNuwRwW/+v0elIb837PQcdHQHqAilyD4GQ/tAr+OYF6eJD6DtRomq5JQ/wBtiZ5fAV33v6Y6Oh3BvMFlqJTJ4fp9Cx+j0O1DFL0H9WH+4/8AjEkq4ZJMZlNFG6iptnAJIYh3WegyL0/d9Bej/wC+Ojo8PDvSSDKm2zv0+lU8U/TcP7euIz0AYmgaZ23Dm+0sn9MdHRXcQljJRFsmKh3j6AA1PR13wM/XNIyT9Po9P7R9BJD6fSXpL9noHIP+uOjoiALlvoUw0Ur8qhmCf25+b/jBSLVZBufpAwxTD0/7smeOjo8ckQF9LwxVO1MPRg2X+O+GUk1VWQKekk7HXpvMbI6Oh+h50HpiYelNIUjWBP0AQekb/wDXaGX/APCyHUx9HpBNFMAD0KejFU8RR0dDkor0OkvS8crpI+gAQ9PpsHxGF/7fjgZP0AT8ViSD0imJuPSP/H0646OhCuMehL0OlzvyYxgfptgvHTWlrq+41VFQbpmQ+jJ6I6OhRSPf+lNZ0SCYWIpI+gPQHkgsATJFuPp9J2hZ/R+2OjofoO58RcJAm5c4X9Irei37LIcJ/abFosneCA+jD+wg/wB8dHQznnQTNHzgQ9KKx3+lZaz0lAzJL0PZ42aejIHpK0fsHR+yOjoEAKSbm6dKbspZdnK6PpLKE0Bqt6Bw0XfoH0egekP90dHQIeoc89ZeqkGSHUvSXolOICpp+hAcX0mOv0+mOjoD1CKl4tyb+lWwvQSbTL+3Nm/4/wBMSrBx6EJU8ScIAQ+gwArf98dHQ/wPegmcIAbBDx5PxwE5XVGYO0rsqGQ/HHR0CETeY2pw3TIw/oxjs9MPOHK7RwyMzv8A2OwEvtE/90dHQfMB5suy9Hp9LRBNYPQS/oVUC/IXpCJVq5NRy+VV1YGDky/0R0dCOODNF8NxiCR/q+LG2S9Dlwm6DIBJ2EH/ABH/AIR0dCDofKgcA6ZegPQgmKIrZQt/1RQ/Q3cJPPQ49Cg2CeUP2+nrjo6J4/5IbPgegZu49K/ol7w/R/S6lrUz9HsQMBx0dH1Wr/SgkfgOwv0aDjo6LQCL/sj7dljo6PAEHkgpsG8yycNvR/T6FGRuPRd/uMPT6D//AOF/+MdHRRt//TuHQolT7QTmLBvK5pLRVRlwN7TArS9OJlLL/qgZgDypGzWUJA0BFL9oCsqn+1fP4/RHR0fNX5Sfkl+Zf0WDWlZctImKfrPoK2YvOdb09Af8Ayf74aAP9fh0/ZHR0fR6C9FhT0FDWLtRj6cVFQ7o5JL0LuB9Af6zP/WUdHRcAs0yVCQy5WQtU+Ip6P2vFurwB/wCIEEvQX++OjoRwC00bP8AcP8A+EPh6U+iOjohcYLbN/QX++JtszTD0Xc3/GOjorTE6EkzS9FwBFhbIAAgXNHR0U5SyhIJH6SCI6cTr0M5aThPFu9Poy/0+j+gf+EdHRm2fAsoecKwfpzWo/TMgxspWCKx3/siA9DYVlcT0ft9HoNaz9l3pjo6OQfzMSz5nA0VSdbim6NIAz5c3/5xtuzmk2L2n2a5qEio5D0n+1IfRnTP/ef/ABP7Y6Oi3WXpmT0zR54mhKZD6ExTxvSKeEPpP/d6Ip/7UyE8kdHR21bwLb/wRDkvSBenxnCTS9Bo4v7c0dHRfQrgi66voTMVCuGI7F9MdHRYQgcGUFIhzh+2Ojo6JRD/2Q=="/>
          <p:cNvSpPr>
            <a:spLocks noChangeAspect="1" noChangeArrowheads="1"/>
          </p:cNvSpPr>
          <p:nvPr/>
        </p:nvSpPr>
        <p:spPr bwMode="auto">
          <a:xfrm>
            <a:off x="631372" y="2718934"/>
            <a:ext cx="2143125" cy="1524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58715" y="1566930"/>
            <a:ext cx="3113685" cy="3109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5831" y="908720"/>
            <a:ext cx="4062923" cy="3604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5352077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104461" y="116632"/>
            <a:ext cx="8004043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2800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r-FR" sz="28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TARIF POUR 6 Jours en ½ pension </a:t>
            </a:r>
          </a:p>
          <a:p>
            <a:pPr algn="ctr"/>
            <a:endParaRPr lang="fr-FR" b="1" dirty="0">
              <a:solidFill>
                <a:srgbClr val="0033CC"/>
              </a:solidFill>
              <a:latin typeface="Arial Black" panose="020B0A04020102020204" pitchFamily="34" charset="0"/>
            </a:endParaRPr>
          </a:p>
          <a:p>
            <a:endParaRPr lang="fr-FR" b="1" dirty="0" smtClean="0">
              <a:solidFill>
                <a:srgbClr val="0033CC"/>
              </a:solidFill>
              <a:latin typeface="Arial Black" panose="020B0A04020102020204" pitchFamily="34" charset="0"/>
            </a:endParaRPr>
          </a:p>
          <a:p>
            <a:endParaRPr lang="fr-FR" b="1" dirty="0">
              <a:solidFill>
                <a:srgbClr val="0033CC"/>
              </a:solidFill>
              <a:latin typeface="Arial Black" panose="020B0A04020102020204" pitchFamily="34" charset="0"/>
            </a:endParaRPr>
          </a:p>
          <a:p>
            <a:endParaRPr lang="fr-FR" b="1" dirty="0" smtClean="0">
              <a:solidFill>
                <a:srgbClr val="0033CC"/>
              </a:solidFill>
              <a:latin typeface="Arial Black" panose="020B0A04020102020204" pitchFamily="34" charset="0"/>
            </a:endParaRPr>
          </a:p>
          <a:p>
            <a:endParaRPr lang="fr-FR" b="1" dirty="0">
              <a:solidFill>
                <a:srgbClr val="0033CC"/>
              </a:solidFill>
              <a:latin typeface="Arial Black" panose="020B0A04020102020204" pitchFamily="34" charset="0"/>
            </a:endParaRPr>
          </a:p>
          <a:p>
            <a:pPr marL="900113" indent="260350">
              <a:buFont typeface="Arial" pitchFamily="34" charset="0"/>
              <a:buChar char="•"/>
            </a:pPr>
            <a:r>
              <a:rPr lang="fr-FR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Couple </a:t>
            </a:r>
            <a:r>
              <a:rPr lang="fr-FR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fr-FR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golfeurs			1614 </a:t>
            </a:r>
            <a:r>
              <a:rPr lang="fr-FR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€</a:t>
            </a:r>
          </a:p>
          <a:p>
            <a:pPr marL="900113" indent="260350">
              <a:buFont typeface="Arial" pitchFamily="34" charset="0"/>
              <a:buChar char="•"/>
            </a:pPr>
            <a:r>
              <a:rPr lang="fr-FR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Couple 1 golfeur + 1 accompagnant </a:t>
            </a:r>
            <a:r>
              <a:rPr lang="fr-FR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	1474 </a:t>
            </a:r>
            <a:r>
              <a:rPr lang="fr-FR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€</a:t>
            </a:r>
          </a:p>
          <a:p>
            <a:pPr marL="900113" indent="260350">
              <a:buFont typeface="Arial" pitchFamily="34" charset="0"/>
              <a:buChar char="•"/>
            </a:pPr>
            <a:r>
              <a:rPr lang="fr-FR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Golfeur seul   </a:t>
            </a:r>
            <a:r>
              <a:rPr lang="fr-FR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				  963 €</a:t>
            </a:r>
          </a:p>
          <a:p>
            <a:endParaRPr lang="fr-FR" b="1" dirty="0" smtClean="0">
              <a:solidFill>
                <a:srgbClr val="0033CC"/>
              </a:solidFill>
              <a:latin typeface="Arial Black" panose="020B0A04020102020204" pitchFamily="34" charset="0"/>
            </a:endParaRPr>
          </a:p>
          <a:p>
            <a:pPr algn="ctr"/>
            <a:r>
              <a:rPr lang="fr-FR" sz="14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(Assurance annulation incluse)</a:t>
            </a:r>
          </a:p>
          <a:p>
            <a:endParaRPr lang="fr-FR" b="1" dirty="0" smtClean="0">
              <a:solidFill>
                <a:srgbClr val="0033CC"/>
              </a:solidFill>
              <a:latin typeface="Arial Black" panose="020B0A04020102020204" pitchFamily="34" charset="0"/>
            </a:endParaRPr>
          </a:p>
          <a:p>
            <a:endParaRPr lang="fr-FR" b="1" dirty="0" smtClean="0">
              <a:solidFill>
                <a:srgbClr val="0033CC"/>
              </a:solidFill>
              <a:latin typeface="Arial Black" panose="020B0A04020102020204" pitchFamily="34" charset="0"/>
            </a:endParaRPr>
          </a:p>
          <a:p>
            <a:endParaRPr lang="fr-FR" b="1" dirty="0">
              <a:solidFill>
                <a:srgbClr val="0033CC"/>
              </a:solidFill>
              <a:latin typeface="Arial Black" panose="020B0A04020102020204" pitchFamily="34" charset="0"/>
            </a:endParaRPr>
          </a:p>
          <a:p>
            <a:pPr algn="ctr"/>
            <a:r>
              <a:rPr lang="fr-F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fr-F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fr-F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 fiche d'inscription </a:t>
            </a:r>
            <a:r>
              <a:rPr lang="fr-F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et le doc assurance annulation sont sur </a:t>
            </a:r>
            <a:r>
              <a:rPr lang="fr-F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 site de l'Amicale </a:t>
            </a:r>
            <a:r>
              <a:rPr lang="fr-F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Seniors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fr-FR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fr-F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//www.golfseniorschassieu.fr </a:t>
            </a:r>
            <a:r>
              <a:rPr lang="fr-F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à l’onglet « Voyage Annuel»</a:t>
            </a:r>
          </a:p>
          <a:p>
            <a:pPr algn="ctr"/>
            <a:endParaRPr lang="fr-FR" dirty="0"/>
          </a:p>
        </p:txBody>
      </p:sp>
      <p:cxnSp>
        <p:nvCxnSpPr>
          <p:cNvPr id="4" name="Connecteur droit 3"/>
          <p:cNvCxnSpPr/>
          <p:nvPr/>
        </p:nvCxnSpPr>
        <p:spPr>
          <a:xfrm>
            <a:off x="3707904" y="4005064"/>
            <a:ext cx="295232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9639996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403648" y="0"/>
            <a:ext cx="7498080" cy="692696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Election du Bureau</a:t>
            </a:r>
            <a:endParaRPr kumimoji="0" lang="fr-FR" sz="43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Image 4" descr="Sans titre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92696"/>
            <a:ext cx="4459387" cy="592846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668344" y="6488668"/>
            <a:ext cx="1475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chemeClr val="accent3">
                    <a:lumMod val="75000"/>
                  </a:schemeClr>
                </a:solidFill>
              </a:rPr>
              <a:t>Christian</a:t>
            </a:r>
            <a:endParaRPr lang="fr-FR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2016224" cy="504056"/>
          </a:xfrm>
        </p:spPr>
        <p:txBody>
          <a:bodyPr>
            <a:noAutofit/>
          </a:bodyPr>
          <a:lstStyle/>
          <a:p>
            <a:r>
              <a:rPr lang="fr-FR" sz="2800" dirty="0" smtClean="0">
                <a:solidFill>
                  <a:schemeClr val="accent4">
                    <a:lumMod val="75000"/>
                  </a:schemeClr>
                </a:solidFill>
              </a:rPr>
              <a:t>Bilan Moral</a:t>
            </a:r>
            <a:br>
              <a:rPr lang="fr-FR" sz="2800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fr-FR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812360" y="6488668"/>
            <a:ext cx="133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chemeClr val="accent3">
                    <a:lumMod val="75000"/>
                  </a:schemeClr>
                </a:solidFill>
              </a:rPr>
              <a:t>Christian</a:t>
            </a:r>
            <a:endParaRPr lang="fr-FR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187624" y="692696"/>
            <a:ext cx="7632848" cy="5976664"/>
          </a:xfrm>
        </p:spPr>
        <p:txBody>
          <a:bodyPr>
            <a:noAutofit/>
          </a:bodyPr>
          <a:lstStyle/>
          <a:p>
            <a:r>
              <a:rPr lang="fr-FR" sz="1700" dirty="0" smtClean="0">
                <a:solidFill>
                  <a:schemeClr val="accent4">
                    <a:lumMod val="75000"/>
                  </a:schemeClr>
                </a:solidFill>
              </a:rPr>
              <a:t>Chers adhérents et amis de l’association,  je voudrais vous remercier pour votre participation aux différentes manifestations (sorties, Voyage de septembre, Match-Plays, hivernales/estivales, compétitions VDR et ASGRA) ainsi qu’à la Seniors Academy qu’organise L’Amicale Seniors.</a:t>
            </a:r>
          </a:p>
          <a:p>
            <a:r>
              <a:rPr lang="fr-FR" sz="1700" dirty="0" smtClean="0">
                <a:solidFill>
                  <a:schemeClr val="accent4">
                    <a:lumMod val="75000"/>
                  </a:schemeClr>
                </a:solidFill>
              </a:rPr>
              <a:t>980 personnes ont participé aux différentes manifestations. Nous nous réjouissons de cette dynamique dont vous faites partie.</a:t>
            </a:r>
          </a:p>
          <a:p>
            <a:r>
              <a:rPr lang="fr-FR" sz="1700" dirty="0" smtClean="0">
                <a:solidFill>
                  <a:schemeClr val="accent4">
                    <a:lumMod val="75000"/>
                  </a:schemeClr>
                </a:solidFill>
              </a:rPr>
              <a:t>L’Amicale a permis d’acheter une nouvelle tenue complète </a:t>
            </a:r>
            <a:r>
              <a:rPr lang="fr-FR" sz="1700" dirty="0" err="1" smtClean="0">
                <a:solidFill>
                  <a:schemeClr val="accent4">
                    <a:lumMod val="75000"/>
                  </a:schemeClr>
                </a:solidFill>
              </a:rPr>
              <a:t>logotée</a:t>
            </a:r>
            <a:r>
              <a:rPr lang="fr-FR" sz="1700" dirty="0" smtClean="0">
                <a:solidFill>
                  <a:schemeClr val="accent4">
                    <a:lumMod val="75000"/>
                  </a:schemeClr>
                </a:solidFill>
              </a:rPr>
              <a:t>  aux couleurs de l’amicale : 127 commandes.</a:t>
            </a:r>
          </a:p>
          <a:p>
            <a:r>
              <a:rPr lang="fr-FR" sz="1700" dirty="0" smtClean="0">
                <a:solidFill>
                  <a:schemeClr val="accent4">
                    <a:lumMod val="75000"/>
                  </a:schemeClr>
                </a:solidFill>
              </a:rPr>
              <a:t>Les membres du bureau vous présenteront plus en détail les différentes activités.</a:t>
            </a:r>
          </a:p>
          <a:p>
            <a:r>
              <a:rPr lang="fr-FR" sz="1700" dirty="0" smtClean="0">
                <a:solidFill>
                  <a:schemeClr val="accent4">
                    <a:lumMod val="75000"/>
                  </a:schemeClr>
                </a:solidFill>
              </a:rPr>
              <a:t>Je voudrais tout particulièrement remercier </a:t>
            </a:r>
          </a:p>
          <a:p>
            <a:pPr lvl="1"/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</a:rPr>
              <a:t>Bernard, Francine et Ginette pour leur implication au bureau pendant toutes ces années .</a:t>
            </a:r>
          </a:p>
          <a:p>
            <a:pPr lvl="1"/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</a:rPr>
              <a:t>le bureau de l’Amicale pour son dynamisme et sa contribution à la bonne gestion de notre association. </a:t>
            </a:r>
          </a:p>
          <a:p>
            <a:pPr lvl="1"/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</a:rPr>
              <a:t>Les bénévoles qui nous aident ponctuellement. </a:t>
            </a:r>
          </a:p>
          <a:p>
            <a:pPr lvl="1"/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</a:rPr>
              <a:t>les dirigeants du golf ainsi que l’ensemble du personnel pour leur professionnalisme et leur amabilité </a:t>
            </a:r>
          </a:p>
          <a:p>
            <a:pPr lvl="1"/>
            <a:r>
              <a:rPr lang="fr-FR" sz="1600" dirty="0" smtClean="0">
                <a:solidFill>
                  <a:schemeClr val="accent4">
                    <a:lumMod val="75000"/>
                  </a:schemeClr>
                </a:solidFill>
              </a:rPr>
              <a:t>l’ensemble du personnel du restaurant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4">
                    <a:lumMod val="75000"/>
                  </a:schemeClr>
                </a:solidFill>
              </a:rPr>
              <a:t>Election du Bureau</a:t>
            </a:r>
            <a:endParaRPr lang="fr-FR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47664" y="1447800"/>
            <a:ext cx="7498080" cy="4800600"/>
          </a:xfrm>
        </p:spPr>
        <p:txBody>
          <a:bodyPr/>
          <a:lstStyle/>
          <a:p>
            <a:r>
              <a:rPr lang="fr-FR" b="1" dirty="0" smtClean="0">
                <a:solidFill>
                  <a:schemeClr val="accent4">
                    <a:lumMod val="75000"/>
                  </a:schemeClr>
                </a:solidFill>
              </a:rPr>
              <a:t>Démissionnaire</a:t>
            </a:r>
          </a:p>
          <a:p>
            <a:pPr lvl="1"/>
            <a:r>
              <a:rPr lang="fr-FR" dirty="0" smtClean="0">
                <a:solidFill>
                  <a:schemeClr val="accent4">
                    <a:lumMod val="75000"/>
                  </a:schemeClr>
                </a:solidFill>
              </a:rPr>
              <a:t>Ginette Lacour</a:t>
            </a:r>
          </a:p>
          <a:p>
            <a:endParaRPr lang="fr-FR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fr-FR" b="1" dirty="0" smtClean="0">
                <a:solidFill>
                  <a:schemeClr val="accent4">
                    <a:lumMod val="75000"/>
                  </a:schemeClr>
                </a:solidFill>
              </a:rPr>
              <a:t>Candidats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668344" y="6488668"/>
            <a:ext cx="1475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chemeClr val="accent3">
                    <a:lumMod val="75000"/>
                  </a:schemeClr>
                </a:solidFill>
              </a:rPr>
              <a:t>Christian</a:t>
            </a:r>
            <a:endParaRPr lang="fr-FR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2123728" y="3717032"/>
            <a:ext cx="1368152" cy="1800200"/>
            <a:chOff x="2339752" y="3717032"/>
            <a:chExt cx="1368152" cy="1800200"/>
          </a:xfrm>
        </p:grpSpPr>
        <p:pic>
          <p:nvPicPr>
            <p:cNvPr id="1026" name="Picture 2" descr="F:\Users\Peres\Documents\Amicale Seniors Chassieu\GESTION ADHERANTS\Trombinoscope 2023-20230308T222005Z-001\Trombinoscope 2023\HIRTZ Bruno 06.80.07.41.99 brunohirtz@yahoo.fr.jpg"/>
            <p:cNvPicPr>
              <a:picLocks noChangeAspect="1" noChangeArrowheads="1"/>
            </p:cNvPicPr>
            <p:nvPr/>
          </p:nvPicPr>
          <p:blipFill>
            <a:blip r:embed="rId2" cstate="print"/>
            <a:srcRect t="8863"/>
            <a:stretch>
              <a:fillRect/>
            </a:stretch>
          </p:blipFill>
          <p:spPr bwMode="auto">
            <a:xfrm>
              <a:off x="2411760" y="3717032"/>
              <a:ext cx="1216936" cy="1480816"/>
            </a:xfrm>
            <a:prstGeom prst="rect">
              <a:avLst/>
            </a:prstGeom>
            <a:noFill/>
          </p:spPr>
        </p:pic>
        <p:sp>
          <p:nvSpPr>
            <p:cNvPr id="6" name="Rectangle 5"/>
            <p:cNvSpPr/>
            <p:nvPr/>
          </p:nvSpPr>
          <p:spPr>
            <a:xfrm>
              <a:off x="2339752" y="5147900"/>
              <a:ext cx="1368152" cy="36933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marL="1588" lvl="1" indent="-1588"/>
              <a:r>
                <a:rPr lang="fr-FR" dirty="0" smtClean="0">
                  <a:solidFill>
                    <a:schemeClr val="tx1">
                      <a:lumMod val="95000"/>
                    </a:schemeClr>
                  </a:solidFill>
                </a:rPr>
                <a:t>Bruno Hirtz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4">
                    <a:lumMod val="75000"/>
                  </a:schemeClr>
                </a:solidFill>
              </a:rPr>
              <a:t>AUTRES INTERVENTIONS</a:t>
            </a:r>
            <a:endParaRPr lang="fr-FR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87624" y="2455912"/>
            <a:ext cx="7956376" cy="1693168"/>
          </a:xfrm>
        </p:spPr>
        <p:txBody>
          <a:bodyPr>
            <a:normAutofit/>
          </a:bodyPr>
          <a:lstStyle/>
          <a:p>
            <a:pPr>
              <a:tabLst>
                <a:tab pos="6010275" algn="l"/>
              </a:tabLst>
            </a:pPr>
            <a:r>
              <a:rPr lang="fr-FR" sz="28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fr-FR" sz="2800" dirty="0" smtClean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836077"/>
            <a:ext cx="6964808" cy="5041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87624" y="260648"/>
            <a:ext cx="7498080" cy="115212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Georges et </a:t>
            </a:r>
            <a:r>
              <a:rPr lang="fr-FR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Thuân</a:t>
            </a:r>
            <a:r>
              <a:rPr lang="fr-FR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fr-FR" sz="2800" dirty="0" smtClean="0">
                <a:solidFill>
                  <a:schemeClr val="accent4">
                    <a:lumMod val="75000"/>
                  </a:schemeClr>
                </a:solidFill>
              </a:rPr>
              <a:t>nous ont quittés en 2025</a:t>
            </a:r>
          </a:p>
        </p:txBody>
      </p:sp>
      <p:pic>
        <p:nvPicPr>
          <p:cNvPr id="1026" name="Picture 2" descr="F:\Users\Peres\Documents\Amicale Seniors Chassieu\GESTION ADHERANTS\Trombinoscope 2023-20230308T222005Z-001\Trombinoscope 2023\TEILLON Georges 04.78.26.71.38 georges.teillon@wanadoo.f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556792"/>
            <a:ext cx="3587492" cy="432048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835696" y="6093296"/>
            <a:ext cx="6426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accent4">
                    <a:lumMod val="75000"/>
                  </a:schemeClr>
                </a:solidFill>
              </a:rPr>
              <a:t>Georges </a:t>
            </a:r>
            <a:r>
              <a:rPr lang="fr-FR" dirty="0" err="1" smtClean="0">
                <a:solidFill>
                  <a:schemeClr val="accent4">
                    <a:lumMod val="75000"/>
                  </a:schemeClr>
                </a:solidFill>
              </a:rPr>
              <a:t>Teillon</a:t>
            </a:r>
            <a:r>
              <a:rPr lang="fr-FR" dirty="0" smtClean="0">
                <a:solidFill>
                  <a:schemeClr val="accent4">
                    <a:lumMod val="75000"/>
                  </a:schemeClr>
                </a:solidFill>
              </a:rPr>
              <a:t>                                              </a:t>
            </a:r>
            <a:r>
              <a:rPr lang="fr-FR" dirty="0" err="1" smtClean="0">
                <a:solidFill>
                  <a:schemeClr val="accent4">
                    <a:lumMod val="75000"/>
                  </a:schemeClr>
                </a:solidFill>
              </a:rPr>
              <a:t>Tôn</a:t>
            </a:r>
            <a:r>
              <a:rPr lang="fr-FR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accent4">
                    <a:lumMod val="75000"/>
                  </a:schemeClr>
                </a:solidFill>
              </a:rPr>
              <a:t>Thât</a:t>
            </a:r>
            <a:r>
              <a:rPr lang="fr-FR" dirty="0" smtClean="0">
                <a:solidFill>
                  <a:schemeClr val="accent4">
                    <a:lumMod val="75000"/>
                  </a:schemeClr>
                </a:solidFill>
              </a:rPr>
              <a:t>  </a:t>
            </a:r>
            <a:r>
              <a:rPr lang="fr-FR" dirty="0" err="1" smtClean="0">
                <a:solidFill>
                  <a:schemeClr val="accent4">
                    <a:lumMod val="75000"/>
                  </a:schemeClr>
                </a:solidFill>
              </a:rPr>
              <a:t>Thuân</a:t>
            </a:r>
            <a:endParaRPr lang="fr-FR" dirty="0"/>
          </a:p>
        </p:txBody>
      </p:sp>
      <p:pic>
        <p:nvPicPr>
          <p:cNvPr id="1027" name="Picture 3" descr="F:\Users\Peres\Documents\Amicale Seniors Chassieu\GESTION ADHERANTS\Trombinoscope 2023-20230308T222005Z-001\Trombinoscope 2023\TONTHAT Thu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412776"/>
            <a:ext cx="3114030" cy="45090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4">
                    <a:lumMod val="75000"/>
                  </a:schemeClr>
                </a:solidFill>
              </a:rPr>
              <a:t>Bilan Moral 2025</a:t>
            </a:r>
            <a:endParaRPr lang="fr-FR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4213448"/>
          </a:xfrm>
        </p:spPr>
        <p:txBody>
          <a:bodyPr>
            <a:noAutofit/>
          </a:bodyPr>
          <a:lstStyle/>
          <a:p>
            <a:r>
              <a:rPr lang="fr-FR" sz="28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150 Membres dont </a:t>
            </a:r>
          </a:p>
          <a:p>
            <a:pPr lvl="1"/>
            <a:r>
              <a:rPr lang="fr-FR" sz="24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50  FEMMES ; 100  HOMMES</a:t>
            </a:r>
          </a:p>
          <a:p>
            <a:pPr lvl="1"/>
            <a:r>
              <a:rPr lang="fr-FR" sz="24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Age moyen  73 ans né(e)s entre 1938 et 1970</a:t>
            </a:r>
          </a:p>
          <a:p>
            <a:pPr lvl="1"/>
            <a:r>
              <a:rPr lang="fr-FR" sz="24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67  à l’AS et  28 à l’ASGRA  </a:t>
            </a:r>
          </a:p>
          <a:p>
            <a:endParaRPr lang="fr-FR" sz="2800" dirty="0" smtClean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24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32 de 2024 ne se sont pas réinscrits en 2025</a:t>
            </a:r>
          </a:p>
          <a:p>
            <a:r>
              <a:rPr lang="fr-FR" sz="2400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  Nouveaux inscrits / 2024</a:t>
            </a:r>
          </a:p>
          <a:p>
            <a:endParaRPr lang="fr-FR" sz="2800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668344" y="6488668"/>
            <a:ext cx="1475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chemeClr val="accent3">
                    <a:lumMod val="75000"/>
                  </a:schemeClr>
                </a:solidFill>
              </a:rPr>
              <a:t>Christian</a:t>
            </a:r>
            <a:endParaRPr lang="fr-FR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2267744" y="188640"/>
            <a:ext cx="6575955" cy="4171156"/>
            <a:chOff x="2267744" y="188640"/>
            <a:chExt cx="6575955" cy="417115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67744" y="188640"/>
              <a:ext cx="6575955" cy="4171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ZoneTexte 7"/>
            <p:cNvSpPr txBox="1"/>
            <p:nvPr/>
          </p:nvSpPr>
          <p:spPr>
            <a:xfrm>
              <a:off x="3131840" y="764705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Moyenne 73 ans</a:t>
              </a:r>
              <a:endParaRPr lang="fr-FR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060848"/>
            <a:ext cx="6785768" cy="45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8931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1259632" y="332656"/>
          <a:ext cx="7344816" cy="5321541"/>
        </p:xfrm>
        <a:graphic>
          <a:graphicData uri="http://schemas.openxmlformats.org/drawingml/2006/table">
            <a:tbl>
              <a:tblPr/>
              <a:tblGrid>
                <a:gridCol w="4741285"/>
                <a:gridCol w="1281702"/>
                <a:gridCol w="1321829"/>
              </a:tblGrid>
              <a:tr h="448856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2800" b="1" i="0" u="none" strike="noStrike" dirty="0">
                          <a:solidFill>
                            <a:schemeClr val="accent4"/>
                          </a:solidFill>
                          <a:latin typeface="Arial"/>
                        </a:rPr>
                        <a:t>BILAN FINANCIER AU </a:t>
                      </a:r>
                      <a:r>
                        <a:rPr lang="fr-FR" sz="2800" b="1" i="0" u="none" strike="noStrike" dirty="0" smtClean="0">
                          <a:solidFill>
                            <a:schemeClr val="accent4"/>
                          </a:solidFill>
                          <a:latin typeface="Arial"/>
                        </a:rPr>
                        <a:t>31/12/2025</a:t>
                      </a:r>
                      <a:endParaRPr lang="fr-FR" sz="2800" b="1" i="0" u="none" strike="noStrike" dirty="0">
                        <a:solidFill>
                          <a:schemeClr val="accent4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30840">
                <a:tc>
                  <a:txBody>
                    <a:bodyPr/>
                    <a:lstStyle/>
                    <a:p>
                      <a:pPr algn="l" fontAlgn="b"/>
                      <a:endParaRPr lang="fr-FR" sz="1400" b="0" i="0" u="none" strike="noStrike"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400" b="0" i="0" u="none" strike="noStrike"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48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Objet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Dépenses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Recettes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256489">
                <a:tc>
                  <a:txBody>
                    <a:bodyPr/>
                    <a:lstStyle/>
                    <a:p>
                      <a:pPr algn="l" fontAlgn="ctr"/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</a:tr>
              <a:tr h="269314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COTISATIONS ADHERENTS 2024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 </a:t>
                      </a:r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480,00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314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SOLDE VOYAGE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443,60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</a:tr>
              <a:tr h="218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INTERETS DE PLACEMENT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299,66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FOURNITURS DE BUREAU (ordinateur+imprimante+placard)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89,28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</a:tr>
              <a:tr h="218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INFORMATIQUE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227,22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14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FRAIS BANCAIRES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66,24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14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</a:tr>
              <a:tr h="218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PARTICIPATION SORTIE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RECEPTIONS ASSEMBLEE GENERALE +GALETTE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878,80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14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</a:tr>
              <a:tr h="218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LOTS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 </a:t>
                      </a:r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532,16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14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HIVERNALES/ESTIVALES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539,86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</a:tr>
              <a:tr h="218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VALLEE DU RHONE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1344,91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1320,00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ASGRA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1767,60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1880,00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</a:tr>
              <a:tr h="21801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POURBOIRES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100,00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14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016">
                <a:tc>
                  <a:txBody>
                    <a:bodyPr/>
                    <a:lstStyle/>
                    <a:p>
                      <a:pPr algn="l" fontAlgn="ctr"/>
                      <a:endParaRPr lang="fr-FR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14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14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</a:tr>
              <a:tr h="256489"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6546,07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8423,26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016">
                <a:tc>
                  <a:txBody>
                    <a:bodyPr/>
                    <a:lstStyle/>
                    <a:p>
                      <a:pPr algn="l" fontAlgn="ctr"/>
                      <a:endParaRPr lang="fr-FR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</a:tr>
              <a:tr h="21801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RESULTAT </a:t>
                      </a:r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EXERCICE </a:t>
                      </a:r>
                      <a:r>
                        <a:rPr lang="fr-FR" sz="1400" b="1" i="0" u="none" strike="noStrike" smtClean="0">
                          <a:solidFill>
                            <a:srgbClr val="000000"/>
                          </a:solidFill>
                          <a:latin typeface="Arial"/>
                        </a:rPr>
                        <a:t>2025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1877,19</a:t>
                      </a:r>
                      <a:endParaRPr lang="fr-FR" sz="14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97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8063880" y="648866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chemeClr val="accent3">
                    <a:lumMod val="75000"/>
                  </a:schemeClr>
                </a:solidFill>
              </a:rPr>
              <a:t>Christian</a:t>
            </a:r>
            <a:endParaRPr lang="fr-FR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1259632" y="1700808"/>
          <a:ext cx="7205138" cy="2423160"/>
        </p:xfrm>
        <a:graphic>
          <a:graphicData uri="http://schemas.openxmlformats.org/drawingml/2006/table">
            <a:tbl>
              <a:tblPr/>
              <a:tblGrid>
                <a:gridCol w="5884291"/>
                <a:gridCol w="146050"/>
                <a:gridCol w="1174797"/>
              </a:tblGrid>
              <a:tr h="31432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0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/>
                        </a:rPr>
                        <a:t>TRESORERIE AU </a:t>
                      </a:r>
                      <a:r>
                        <a:rPr lang="fr-FR" sz="1600" b="0" i="0" u="none" strike="noStrike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/>
                        </a:rPr>
                        <a:t>31/12/2024 </a:t>
                      </a:r>
                      <a:r>
                        <a:rPr lang="fr-FR" sz="1600" b="0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/>
                        </a:rPr>
                        <a:t>COMPTE + PLACEMENT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/>
                        </a:rPr>
                        <a:t>12862,33</a:t>
                      </a:r>
                      <a:endParaRPr lang="fr-FR" sz="18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0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/>
                        </a:rPr>
                        <a:t>RESULTAT EXERCICE </a:t>
                      </a:r>
                      <a:r>
                        <a:rPr lang="fr-FR" sz="1600" b="0" i="0" u="none" strike="noStrike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/>
                        </a:rPr>
                        <a:t>2025</a:t>
                      </a:r>
                      <a:endParaRPr lang="fr-FR" sz="1600" b="0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800" b="1" i="0" u="none" strike="noStrike">
                        <a:solidFill>
                          <a:schemeClr val="accent4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/>
                        </a:rPr>
                        <a:t>1877,19</a:t>
                      </a:r>
                      <a:endParaRPr lang="fr-FR" sz="18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r" fontAlgn="ctr"/>
                      <a:r>
                        <a:rPr lang="fr-FR" sz="1800" b="1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/>
                        </a:rPr>
                        <a:t>SOLDE DE TRESORERIE AU </a:t>
                      </a:r>
                      <a:r>
                        <a:rPr lang="fr-FR" sz="1800" b="1" i="0" u="none" strike="noStrike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/>
                        </a:rPr>
                        <a:t>31/12/2025</a:t>
                      </a:r>
                      <a:endParaRPr lang="fr-FR" sz="18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1" i="0" u="none" strike="noStrike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/>
                        </a:rPr>
                        <a:t>14739,52</a:t>
                      </a:r>
                      <a:endParaRPr lang="fr-FR" sz="18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>
                        <a:solidFill>
                          <a:schemeClr val="accent4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0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/>
                        </a:rPr>
                        <a:t>BANQUE AU </a:t>
                      </a:r>
                      <a:r>
                        <a:rPr lang="fr-FR" sz="1600" b="0" i="0" u="none" strike="noStrike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/>
                        </a:rPr>
                        <a:t>31/12/2025</a:t>
                      </a:r>
                      <a:endParaRPr lang="fr-FR" sz="1600" b="0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/>
                        </a:rPr>
                        <a:t>7641,59</a:t>
                      </a:r>
                      <a:endParaRPr lang="fr-FR" sz="18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0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/>
                        </a:rPr>
                        <a:t>PLACEMENT AU </a:t>
                      </a:r>
                      <a:r>
                        <a:rPr lang="fr-FR" sz="1600" b="0" i="0" u="none" strike="noStrike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/>
                        </a:rPr>
                        <a:t>31/12/2025</a:t>
                      </a:r>
                      <a:endParaRPr lang="fr-FR" sz="1600" b="0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/>
                        </a:rPr>
                        <a:t>6 </a:t>
                      </a:r>
                      <a:r>
                        <a:rPr lang="fr-FR" sz="1800" b="1" i="0" u="none" strike="noStrike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/>
                        </a:rPr>
                        <a:t>955,24</a:t>
                      </a:r>
                      <a:endParaRPr lang="fr-FR" sz="18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0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/>
                        </a:rPr>
                        <a:t>CAISSE AU </a:t>
                      </a:r>
                      <a:r>
                        <a:rPr lang="fr-FR" sz="1600" b="0" i="0" u="none" strike="noStrike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/>
                        </a:rPr>
                        <a:t>31/12/2025</a:t>
                      </a:r>
                      <a:endParaRPr lang="fr-FR" sz="1600" b="0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/>
                        </a:rPr>
                        <a:t>142,69</a:t>
                      </a:r>
                      <a:endParaRPr lang="fr-FR" sz="18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algn="r" fontAlgn="ctr"/>
                      <a:r>
                        <a:rPr lang="fr-FR" sz="1800" b="1" i="0" u="none" strike="noStrike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/>
                        </a:rPr>
                        <a:t>SOLDE DE TRESORERIE AU </a:t>
                      </a:r>
                      <a:r>
                        <a:rPr lang="fr-FR" sz="1800" b="1" i="0" u="none" strike="noStrike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/>
                        </a:rPr>
                        <a:t>31/12/2025</a:t>
                      </a:r>
                      <a:endParaRPr lang="fr-FR" sz="18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/>
                        </a:rPr>
                        <a:t>14739,52</a:t>
                      </a:r>
                      <a:endParaRPr lang="fr-FR" sz="18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2339752" y="476672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TRESORERIE</a:t>
            </a:r>
            <a:endParaRPr lang="fr-FR" sz="2800" b="1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063880" y="648866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chemeClr val="accent3">
                    <a:lumMod val="75000"/>
                  </a:schemeClr>
                </a:solidFill>
              </a:rPr>
              <a:t>Christian</a:t>
            </a:r>
            <a:endParaRPr lang="fr-FR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1022</TotalTime>
  <Words>1547</Words>
  <Application>Microsoft Office PowerPoint</Application>
  <PresentationFormat>Affichage à l'écran (4:3)</PresentationFormat>
  <Paragraphs>473</Paragraphs>
  <Slides>42</Slides>
  <Notes>3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3" baseType="lpstr">
      <vt:lpstr>Solstice</vt:lpstr>
      <vt:lpstr>Diapositive 1</vt:lpstr>
      <vt:lpstr>Diapositive 2</vt:lpstr>
      <vt:lpstr>ORDRE DU JOUR</vt:lpstr>
      <vt:lpstr>Bilan Moral </vt:lpstr>
      <vt:lpstr>Diapositive 5</vt:lpstr>
      <vt:lpstr>Bilan Moral 2025</vt:lpstr>
      <vt:lpstr>Diapositive 7</vt:lpstr>
      <vt:lpstr>Diapositive 8</vt:lpstr>
      <vt:lpstr>Diapositive 9</vt:lpstr>
      <vt:lpstr>Diapositive 10</vt:lpstr>
      <vt:lpstr>Diapositive 11</vt:lpstr>
      <vt:lpstr>Nouvel outil de Gestion</vt:lpstr>
      <vt:lpstr>LUNDIS DE L’AMITIE</vt:lpstr>
      <vt:lpstr>HIVERNALES/ESTIVALES</vt:lpstr>
      <vt:lpstr>HIVERNALES/ESTIVALES</vt:lpstr>
      <vt:lpstr>Diapositive 16</vt:lpstr>
      <vt:lpstr>ASGRA</vt:lpstr>
      <vt:lpstr>ASGRA</vt:lpstr>
      <vt:lpstr>Match-Plays</vt:lpstr>
      <vt:lpstr>Projets 2026</vt:lpstr>
      <vt:lpstr>Seniors Academy</vt:lpstr>
      <vt:lpstr>Sorties</vt:lpstr>
      <vt:lpstr>Voyage Bordeaux  2025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Un Hôtel dont tout le personnel a été aux petits soins pour nous satisfaire …</vt:lpstr>
      <vt:lpstr>MERCI !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Election du Bureau</vt:lpstr>
      <vt:lpstr>AUTRES INTERVENTIONS</vt:lpstr>
      <vt:lpstr>Diapositive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Paul</dc:creator>
  <cp:lastModifiedBy>Paul</cp:lastModifiedBy>
  <cp:revision>132</cp:revision>
  <dcterms:created xsi:type="dcterms:W3CDTF">2024-12-12T07:30:48Z</dcterms:created>
  <dcterms:modified xsi:type="dcterms:W3CDTF">2026-01-11T21:59:09Z</dcterms:modified>
</cp:coreProperties>
</file>