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5" r:id="rId3"/>
    <p:sldId id="273" r:id="rId4"/>
    <p:sldId id="274" r:id="rId5"/>
    <p:sldId id="260" r:id="rId6"/>
    <p:sldId id="270" r:id="rId7"/>
    <p:sldId id="266" r:id="rId8"/>
    <p:sldId id="277" r:id="rId9"/>
    <p:sldId id="264" r:id="rId10"/>
    <p:sldId id="263" r:id="rId11"/>
    <p:sldId id="285" r:id="rId12"/>
    <p:sldId id="282" r:id="rId13"/>
    <p:sldId id="262" r:id="rId14"/>
    <p:sldId id="271" r:id="rId15"/>
    <p:sldId id="272" r:id="rId16"/>
    <p:sldId id="261" r:id="rId17"/>
    <p:sldId id="269" r:id="rId18"/>
    <p:sldId id="265" r:id="rId19"/>
    <p:sldId id="278" r:id="rId20"/>
    <p:sldId id="279" r:id="rId21"/>
    <p:sldId id="284" r:id="rId22"/>
    <p:sldId id="283" r:id="rId23"/>
    <p:sldId id="280" r:id="rId24"/>
    <p:sldId id="281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94595" autoAdjust="0"/>
  </p:normalViewPr>
  <p:slideViewPr>
    <p:cSldViewPr>
      <p:cViewPr>
        <p:scale>
          <a:sx n="80" d="100"/>
          <a:sy n="80" d="100"/>
        </p:scale>
        <p:origin x="-2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8" d="100"/>
        <a:sy n="88" d="100"/>
      </p:scale>
      <p:origin x="0" y="2082"/>
    </p:cViewPr>
  </p:sorterViewPr>
  <p:notesViewPr>
    <p:cSldViewPr>
      <p:cViewPr varScale="1">
        <p:scale>
          <a:sx n="60" d="100"/>
          <a:sy n="60" d="100"/>
        </p:scale>
        <p:origin x="-2406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Users\Peres\Documents\Fichier%20Adh&#233;re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48"/>
  <c:chart>
    <c:title>
      <c:tx>
        <c:rich>
          <a:bodyPr/>
          <a:lstStyle/>
          <a:p>
            <a:pPr>
              <a:defRPr/>
            </a:pPr>
            <a:r>
              <a:rPr lang="en-US"/>
              <a:t>Répartition par Index *</a:t>
            </a:r>
          </a:p>
        </c:rich>
      </c:tx>
      <c:layout>
        <c:manualLayout>
          <c:xMode val="edge"/>
          <c:yMode val="edge"/>
          <c:x val="8.0994162127718261E-2"/>
          <c:y val="3.0722236455661245E-2"/>
        </c:manualLayout>
      </c:layout>
    </c:title>
    <c:plotArea>
      <c:layout>
        <c:manualLayout>
          <c:layoutTarget val="inner"/>
          <c:xMode val="edge"/>
          <c:yMode val="edge"/>
          <c:x val="4.6046988754662517E-2"/>
          <c:y val="0.15625216989778981"/>
          <c:w val="0.93463934457959641"/>
          <c:h val="0.77750822825241639"/>
        </c:manualLayout>
      </c:layout>
      <c:barChart>
        <c:barDir val="col"/>
        <c:grouping val="clustered"/>
        <c:ser>
          <c:idx val="0"/>
          <c:order val="0"/>
          <c:tx>
            <c:v>Index+'Fichier Adhérents'!$T$11:$T$23</c:v>
          </c:tx>
          <c:cat>
            <c:numRef>
              <c:f>'Fichier Adhérents'!$T$11:$T$24</c:f>
              <c:numCache>
                <c:formatCode>General</c:formatCode>
                <c:ptCount val="14"/>
                <c:pt idx="0">
                  <c:v>9.5</c:v>
                </c:pt>
                <c:pt idx="1">
                  <c:v>13.5</c:v>
                </c:pt>
                <c:pt idx="2">
                  <c:v>17.5</c:v>
                </c:pt>
                <c:pt idx="3">
                  <c:v>21.5</c:v>
                </c:pt>
                <c:pt idx="4">
                  <c:v>25.5</c:v>
                </c:pt>
                <c:pt idx="5">
                  <c:v>29.5</c:v>
                </c:pt>
                <c:pt idx="6">
                  <c:v>33.5</c:v>
                </c:pt>
                <c:pt idx="7">
                  <c:v>37.5</c:v>
                </c:pt>
                <c:pt idx="8">
                  <c:v>41.5</c:v>
                </c:pt>
                <c:pt idx="9">
                  <c:v>45.5</c:v>
                </c:pt>
                <c:pt idx="10">
                  <c:v>49.5</c:v>
                </c:pt>
                <c:pt idx="11">
                  <c:v>53.5</c:v>
                </c:pt>
                <c:pt idx="12">
                  <c:v>57.5</c:v>
                </c:pt>
              </c:numCache>
            </c:numRef>
          </c:cat>
          <c:val>
            <c:numRef>
              <c:f>'Fichier Adhérents'!$U$11:$U$24</c:f>
              <c:numCache>
                <c:formatCode>General</c:formatCode>
                <c:ptCount val="14"/>
                <c:pt idx="0">
                  <c:v>1</c:v>
                </c:pt>
                <c:pt idx="1">
                  <c:v>5</c:v>
                </c:pt>
                <c:pt idx="2">
                  <c:v>19</c:v>
                </c:pt>
                <c:pt idx="3">
                  <c:v>24</c:v>
                </c:pt>
                <c:pt idx="4">
                  <c:v>28</c:v>
                </c:pt>
                <c:pt idx="5">
                  <c:v>24</c:v>
                </c:pt>
                <c:pt idx="6">
                  <c:v>20</c:v>
                </c:pt>
                <c:pt idx="7">
                  <c:v>5</c:v>
                </c:pt>
                <c:pt idx="8">
                  <c:v>6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21</c:v>
                </c:pt>
                <c:pt idx="13">
                  <c:v>0</c:v>
                </c:pt>
              </c:numCache>
            </c:numRef>
          </c:val>
        </c:ser>
        <c:axId val="101921536"/>
        <c:axId val="77140352"/>
      </c:barChart>
      <c:catAx>
        <c:axId val="101921536"/>
        <c:scaling>
          <c:orientation val="minMax"/>
        </c:scaling>
        <c:axPos val="b"/>
        <c:numFmt formatCode="General" sourceLinked="1"/>
        <c:tickLblPos val="nextTo"/>
        <c:crossAx val="77140352"/>
        <c:crosses val="autoZero"/>
        <c:auto val="1"/>
        <c:lblAlgn val="ctr"/>
        <c:lblOffset val="100"/>
      </c:catAx>
      <c:valAx>
        <c:axId val="77140352"/>
        <c:scaling>
          <c:orientation val="minMax"/>
        </c:scaling>
        <c:axPos val="l"/>
        <c:majorGridlines/>
        <c:numFmt formatCode="General" sourceLinked="1"/>
        <c:tickLblPos val="nextTo"/>
        <c:crossAx val="101921536"/>
        <c:crosses val="autoZero"/>
        <c:crossBetween val="between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F30D5-A37A-48FE-85F1-F8D07F1D1692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21513-6BEB-4BE6-953D-8E3DF3FED8F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LOGO.jpg"/>
          <p:cNvPicPr>
            <a:picLocks noChangeAspect="1"/>
          </p:cNvPicPr>
          <p:nvPr userDrawn="1"/>
        </p:nvPicPr>
        <p:blipFill>
          <a:blip r:embed="rId2" cstate="print">
            <a:lum bright="30000"/>
          </a:blip>
          <a:srcRect l="2373" t="3097" r="2703" b="4004"/>
          <a:stretch>
            <a:fillRect/>
          </a:stretch>
        </p:blipFill>
        <p:spPr>
          <a:xfrm>
            <a:off x="107504" y="5877272"/>
            <a:ext cx="1152128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5320820-61FD-48DB-BE30-DBDB1D8BC33C}" type="datetimeFigureOut">
              <a:rPr lang="fr-FR" smtClean="0"/>
              <a:pPr/>
              <a:t>09/01/2024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7AA0B87-AB4A-44E1-B561-36E0B840ECF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Users\Peres\Documents\Amicale%20Seniors%20Chassieu\Sorties-Voyage\ORLEANS%20PHOTOS\version%20courte\Voyage%20Orl&#233;ans%20AG%202023%20Version%2031.mp4" TargetMode="Externa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491" y="0"/>
            <a:ext cx="8949018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47664" y="5157192"/>
            <a:ext cx="6048672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N’oubliez pas de rallumer votre portable à la fin de la réunion</a:t>
            </a:r>
            <a:endParaRPr lang="fr-FR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73821E-6 L 0.37274 -0.72941 L -0.42101 -0.71716 L 1.66667E-6 -2.73821E-6 Z " pathEditMode="relative" rAng="0" ptsTypes="FFFF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Éclair 5"/>
          <p:cNvSpPr/>
          <p:nvPr/>
        </p:nvSpPr>
        <p:spPr>
          <a:xfrm rot="5400000" flipH="1" flipV="1">
            <a:off x="4621696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940152" y="188640"/>
            <a:ext cx="3024336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Lundis de l’Amitié</a:t>
            </a:r>
            <a:endParaRPr lang="fr-F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F:\Users\Peres\Documents\Amicale Seniors Chassieu\Bureau\1699979865113.jpg"/>
          <p:cNvPicPr>
            <a:picLocks noChangeAspect="1" noChangeArrowheads="1"/>
          </p:cNvPicPr>
          <p:nvPr/>
        </p:nvPicPr>
        <p:blipFill>
          <a:blip r:embed="rId2" cstate="print"/>
          <a:srcRect l="8657" t="15547" r="65503" b="40157"/>
          <a:stretch>
            <a:fillRect/>
          </a:stretch>
        </p:blipFill>
        <p:spPr bwMode="auto">
          <a:xfrm>
            <a:off x="1763688" y="0"/>
            <a:ext cx="1728192" cy="222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1331640" y="2132856"/>
            <a:ext cx="7560840" cy="403187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lvl="1"/>
            <a:r>
              <a:rPr lang="fr-FR" sz="2000" b="1" dirty="0" smtClean="0">
                <a:latin typeface="Bookman Old Style" pitchFamily="18" charset="0"/>
              </a:rPr>
              <a:t>2023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>
                <a:latin typeface="Bookman Old Style" pitchFamily="18" charset="0"/>
              </a:rPr>
              <a:t>  12 rencontres étaient programmées dont une hors les murs au Verger, 2 annulées  (pluie et de canicule)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>
                <a:latin typeface="Bookman Old Style" pitchFamily="18" charset="0"/>
              </a:rPr>
              <a:t>132 participants dont 15 ont été présents  à chaque rencontre.</a:t>
            </a:r>
          </a:p>
          <a:p>
            <a:endParaRPr lang="fr-FR" dirty="0" smtClean="0">
              <a:latin typeface="Bookman Old Style" pitchFamily="18" charset="0"/>
            </a:endParaRPr>
          </a:p>
          <a:p>
            <a:r>
              <a:rPr lang="fr-FR" sz="2000" b="1" dirty="0" smtClean="0">
                <a:solidFill>
                  <a:srgbClr val="002060"/>
                </a:solidFill>
                <a:latin typeface="Bookman Old Style" pitchFamily="18" charset="0"/>
              </a:rPr>
              <a:t>2024</a:t>
            </a:r>
            <a:r>
              <a:rPr lang="fr-FR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</a:p>
          <a:p>
            <a:r>
              <a:rPr lang="fr-FR" dirty="0" smtClean="0">
                <a:solidFill>
                  <a:srgbClr val="002060"/>
                </a:solidFill>
                <a:latin typeface="Bookman Old Style" pitchFamily="18" charset="0"/>
              </a:rPr>
              <a:t>	D’autres modes de jeu seront proposés</a:t>
            </a:r>
          </a:p>
          <a:p>
            <a:endParaRPr lang="fr-FR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fr-FR" b="1" dirty="0" smtClean="0">
                <a:solidFill>
                  <a:srgbClr val="002060"/>
                </a:solidFill>
                <a:latin typeface="Bookman Old Style" pitchFamily="18" charset="0"/>
              </a:rPr>
              <a:t>Pour les inscriptions : </a:t>
            </a:r>
          </a:p>
          <a:p>
            <a:pPr marL="342900" indent="-342900">
              <a:buAutoNum type="arabicParenR"/>
            </a:pPr>
            <a:r>
              <a:rPr lang="fr-FR" u="sng" dirty="0" smtClean="0">
                <a:solidFill>
                  <a:srgbClr val="002060"/>
                </a:solidFill>
                <a:latin typeface="Bookman Old Style" pitchFamily="18" charset="0"/>
              </a:rPr>
              <a:t>remplir toutes les cases </a:t>
            </a:r>
            <a:r>
              <a:rPr lang="fr-FR" dirty="0" smtClean="0">
                <a:solidFill>
                  <a:srgbClr val="002060"/>
                </a:solidFill>
                <a:latin typeface="Bookman Old Style" pitchFamily="18" charset="0"/>
              </a:rPr>
              <a:t>pour faciliter la préparation des départs, </a:t>
            </a:r>
          </a:p>
          <a:p>
            <a:pPr marL="342900" indent="-342900">
              <a:buAutoNum type="arabicParenR"/>
            </a:pPr>
            <a:r>
              <a:rPr lang="fr-FR" dirty="0" smtClean="0">
                <a:solidFill>
                  <a:srgbClr val="002060"/>
                </a:solidFill>
                <a:latin typeface="Bookman Old Style" pitchFamily="18" charset="0"/>
              </a:rPr>
              <a:t>en cas d'impossibilité nous </a:t>
            </a:r>
            <a:r>
              <a:rPr lang="fr-FR" u="sng" dirty="0" smtClean="0">
                <a:solidFill>
                  <a:srgbClr val="002060"/>
                </a:solidFill>
                <a:latin typeface="Bookman Old Style" pitchFamily="18" charset="0"/>
              </a:rPr>
              <a:t>prévenir</a:t>
            </a:r>
            <a:r>
              <a:rPr lang="fr-FR" dirty="0" smtClean="0">
                <a:solidFill>
                  <a:srgbClr val="002060"/>
                </a:solidFill>
                <a:latin typeface="Bookman Old Style" pitchFamily="18" charset="0"/>
              </a:rPr>
              <a:t> dès que possible </a:t>
            </a:r>
          </a:p>
          <a:p>
            <a:pPr marL="342900" indent="-342900">
              <a:buAutoNum type="arabicParenR"/>
            </a:pPr>
            <a:r>
              <a:rPr lang="fr-FR" dirty="0" smtClean="0">
                <a:solidFill>
                  <a:srgbClr val="002060"/>
                </a:solidFill>
                <a:latin typeface="Bookman Old Style" pitchFamily="18" charset="0"/>
              </a:rPr>
              <a:t>Malgré toute notre attention il peut y avoir des "bugs ", merci de ne pas nous en tenir rigueur!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1851959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F:\Users\Peres\Images\170245938073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347863" y="44624"/>
            <a:ext cx="173773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Éclair 6"/>
          <p:cNvSpPr/>
          <p:nvPr/>
        </p:nvSpPr>
        <p:spPr>
          <a:xfrm rot="5400000" flipH="1" flipV="1">
            <a:off x="4621696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940152" y="188640"/>
            <a:ext cx="3024336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Lundis de l’Amitié</a:t>
            </a:r>
            <a:endParaRPr lang="fr-F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2" descr="F:\Users\Peres\Documents\Amicale Seniors Chassieu\Bureau\1699979865113.jpg"/>
          <p:cNvPicPr>
            <a:picLocks noChangeAspect="1" noChangeArrowheads="1"/>
          </p:cNvPicPr>
          <p:nvPr/>
        </p:nvPicPr>
        <p:blipFill>
          <a:blip r:embed="rId2" cstate="print"/>
          <a:srcRect l="8657" t="15547" r="65503" b="40157"/>
          <a:stretch>
            <a:fillRect/>
          </a:stretch>
        </p:blipFill>
        <p:spPr bwMode="auto">
          <a:xfrm>
            <a:off x="1763688" y="0"/>
            <a:ext cx="1728192" cy="222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1851959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F:\Users\Peres\Images\170245938073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347863" y="44624"/>
            <a:ext cx="173773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e 5"/>
          <p:cNvGrpSpPr/>
          <p:nvPr/>
        </p:nvGrpSpPr>
        <p:grpSpPr>
          <a:xfrm>
            <a:off x="1248916" y="1832471"/>
            <a:ext cx="7715572" cy="4620865"/>
            <a:chOff x="1104900" y="884585"/>
            <a:chExt cx="7715572" cy="462086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4900" y="884585"/>
              <a:ext cx="7715572" cy="4620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ZoneTexte 4"/>
            <p:cNvSpPr txBox="1"/>
            <p:nvPr/>
          </p:nvSpPr>
          <p:spPr>
            <a:xfrm>
              <a:off x="2339752" y="959654"/>
              <a:ext cx="6128601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Bookman Old Style" pitchFamily="18" charset="0"/>
                </a:rPr>
                <a:t>Evolution des 10 meilleurs scores brut des lundis</a:t>
              </a:r>
              <a:endParaRPr lang="fr-FR" b="1" dirty="0"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8416" y="2132856"/>
            <a:ext cx="7498080" cy="41764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2000" b="1" dirty="0" smtClean="0">
                <a:latin typeface="Bookman Old Style" pitchFamily="18" charset="0"/>
              </a:rPr>
              <a:t>Accès aux compétitions : </a:t>
            </a:r>
          </a:p>
          <a:p>
            <a:r>
              <a:rPr lang="fr-FR" sz="2000" dirty="0" smtClean="0">
                <a:latin typeface="Bookman Old Style" pitchFamily="18" charset="0"/>
              </a:rPr>
              <a:t>Adhésion à l'amicale et à l'AS</a:t>
            </a:r>
          </a:p>
          <a:p>
            <a:r>
              <a:rPr lang="fr-FR" sz="2000" dirty="0" smtClean="0">
                <a:latin typeface="Bookman Old Style" pitchFamily="18" charset="0"/>
              </a:rPr>
              <a:t>Inscription via ISP </a:t>
            </a:r>
          </a:p>
          <a:p>
            <a:r>
              <a:rPr lang="fr-FR" sz="2000" dirty="0" smtClean="0">
                <a:latin typeface="Bookman Old Style" pitchFamily="18" charset="0"/>
              </a:rPr>
              <a:t>Nombre de joueurs inscrits : 12 (en équipe de 2 sauf compétition individuelle) + liste d'attente suivant quota et sur décision du président des Estivales/Hivernales</a:t>
            </a:r>
          </a:p>
          <a:p>
            <a:r>
              <a:rPr lang="fr-FR" sz="2000" dirty="0" smtClean="0">
                <a:latin typeface="Bookman Old Style" pitchFamily="18" charset="0"/>
              </a:rPr>
              <a:t>Le joueur qui s'inscrit seul n'est pas prioritaire.</a:t>
            </a:r>
          </a:p>
          <a:p>
            <a:r>
              <a:rPr lang="fr-FR" sz="2000" dirty="0" smtClean="0">
                <a:latin typeface="Bookman Old Style" pitchFamily="18" charset="0"/>
              </a:rPr>
              <a:t>Les capitaines se réservent le droit de choisir 3 équipes pour assurer au Club de Chassieu, un résultat BRUT et 2 résultats NET</a:t>
            </a:r>
          </a:p>
          <a:p>
            <a:r>
              <a:rPr lang="fr-FR" sz="2000" dirty="0" smtClean="0">
                <a:solidFill>
                  <a:srgbClr val="FF0000"/>
                </a:solidFill>
                <a:latin typeface="Bookman Old Style" pitchFamily="18" charset="0"/>
              </a:rPr>
              <a:t>Porter la tenue du Club (Rouge et Noir)</a:t>
            </a:r>
          </a:p>
        </p:txBody>
      </p:sp>
      <p:sp>
        <p:nvSpPr>
          <p:cNvPr id="6" name="Éclair 5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580112" y="188640"/>
            <a:ext cx="3384376" cy="1143000"/>
          </a:xfrm>
          <a:prstGeom prst="rect">
            <a:avLst/>
          </a:prstGeom>
        </p:spPr>
        <p:txBody>
          <a:bodyPr anchor="ctr">
            <a:normAutofit fontScale="9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50" normalizeH="0" baseline="0" noProof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Hivernales   </a:t>
            </a:r>
            <a:br>
              <a:rPr kumimoji="0" lang="fr-FR" sz="4800" b="1" i="0" u="none" strike="noStrike" kern="1200" cap="none" spc="50" normalizeH="0" baseline="0" noProof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4800" b="1" i="0" u="none" strike="noStrike" kern="1200" cap="none" spc="50" normalizeH="0" baseline="0" noProof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Estivales</a:t>
            </a:r>
            <a:endParaRPr kumimoji="0" lang="fr-FR" sz="48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1" descr="F:\Users\Peres\Images\1702322547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1800200" cy="228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Users\Peres\Images\1702477741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79870"/>
            <a:ext cx="1624408" cy="219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Users\Peres\Images\1702459380698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835696" y="188640"/>
            <a:ext cx="1570039" cy="2102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Éclair 6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580112" y="188640"/>
            <a:ext cx="3384376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Hivernales   </a:t>
            </a:r>
            <a:b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Estivales</a:t>
            </a:r>
            <a:endParaRPr lang="fr-F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79912" y="1844824"/>
            <a:ext cx="4824536" cy="1384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Palmares</a:t>
            </a:r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2023</a:t>
            </a:r>
          </a:p>
          <a:p>
            <a:pPr algn="ctr"/>
            <a:endParaRPr lang="fr-FR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Hivernales : 3eme au Classement Général</a:t>
            </a:r>
          </a:p>
          <a:p>
            <a:pPr>
              <a:tabLst>
                <a:tab pos="811213" algn="l"/>
                <a:tab pos="3230563" algn="l"/>
              </a:tabLst>
            </a:pPr>
            <a:endParaRPr lang="fr-FR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tabLst>
                <a:tab pos="811213" algn="l"/>
                <a:tab pos="323056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</a:t>
            </a:r>
            <a:r>
              <a:rPr lang="fr-FR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Net à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Salvagny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4BMB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  <a:tab pos="323056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</a:t>
            </a:r>
            <a:r>
              <a:rPr lang="fr-FR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Net à Chassieu 	4BMB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79912" y="3789040"/>
            <a:ext cx="4824536" cy="20313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Palmares</a:t>
            </a:r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2023</a:t>
            </a:r>
          </a:p>
          <a:p>
            <a:pPr algn="ctr"/>
            <a:endParaRPr lang="fr-FR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Estivales : 2eme au Classement Général</a:t>
            </a:r>
          </a:p>
          <a:p>
            <a:endParaRPr lang="fr-FR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tabLst>
                <a:tab pos="811213" algn="l"/>
                <a:tab pos="323056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</a:t>
            </a:r>
            <a:r>
              <a:rPr lang="fr-FR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Brut et Net à La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Sorelle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Scramble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tabLst>
                <a:tab pos="811213" algn="l"/>
                <a:tab pos="323056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3eme Net à La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Sorelle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Scramble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tabLst>
                <a:tab pos="811213" algn="l"/>
                <a:tab pos="323056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2eme Net à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Mionnay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Scramble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tabLst>
                <a:tab pos="811213" algn="l"/>
                <a:tab pos="323056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2eme Net à La Commanderie 	4BMB</a:t>
            </a:r>
          </a:p>
          <a:p>
            <a:pPr lvl="1">
              <a:tabLst>
                <a:tab pos="811213" algn="l"/>
                <a:tab pos="3230563" algn="l"/>
              </a:tabLst>
            </a:pP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3" name="Picture 1" descr="F:\Users\Peres\Images\1702322547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1"/>
            <a:ext cx="1680926" cy="213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F:\Users\Peres\Images\1702477741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1624408" cy="219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F:\Users\Peres\Images\1702459380698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5496" y="81386"/>
            <a:ext cx="1570039" cy="2102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8416" y="908720"/>
            <a:ext cx="7498080" cy="576064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fr-FR" dirty="0" smtClean="0"/>
          </a:p>
          <a:p>
            <a:pPr algn="ctr">
              <a:buNone/>
            </a:pPr>
            <a:r>
              <a:rPr lang="fr-FR" b="1" dirty="0" smtClean="0"/>
              <a:t>Association Sportive des Golfeurs de Rhône Alpes</a:t>
            </a:r>
          </a:p>
          <a:p>
            <a:endParaRPr lang="fr-FR" b="1" dirty="0" smtClean="0"/>
          </a:p>
          <a:p>
            <a:pPr>
              <a:buNone/>
            </a:pPr>
            <a:r>
              <a:rPr lang="fr-FR" dirty="0" smtClean="0"/>
              <a:t>		Pour jouer il faut être :</a:t>
            </a:r>
          </a:p>
          <a:p>
            <a:pPr marL="996950" indent="-282575"/>
            <a:r>
              <a:rPr lang="fr-FR" dirty="0" smtClean="0"/>
              <a:t> Membre de l’AS</a:t>
            </a:r>
          </a:p>
          <a:p>
            <a:pPr marL="996950" indent="-282575"/>
            <a:r>
              <a:rPr lang="fr-FR" dirty="0" smtClean="0"/>
              <a:t>Membre de l’Amicale sénior</a:t>
            </a:r>
          </a:p>
          <a:p>
            <a:pPr marL="996950" indent="-282575"/>
            <a:r>
              <a:rPr lang="fr-FR" dirty="0" smtClean="0"/>
              <a:t>cotiser à l’ASGRA</a:t>
            </a:r>
          </a:p>
          <a:p>
            <a:pPr marL="996950" indent="-282575"/>
            <a:r>
              <a:rPr lang="fr-FR" dirty="0" smtClean="0">
                <a:solidFill>
                  <a:srgbClr val="FF0000"/>
                </a:solidFill>
              </a:rPr>
              <a:t>Porter la tenue du Club (Rouge et Noir)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En 2023 ; 33 adhérents ont participé aux compétitions suivantes :</a:t>
            </a:r>
          </a:p>
          <a:p>
            <a:pPr marL="996950" lvl="0" indent="-282575"/>
            <a:r>
              <a:rPr lang="fr-FR" dirty="0" smtClean="0"/>
              <a:t>11 en </a:t>
            </a:r>
            <a:r>
              <a:rPr lang="fr-FR" dirty="0" err="1" smtClean="0"/>
              <a:t>scrambles</a:t>
            </a:r>
            <a:endParaRPr lang="fr-FR" dirty="0" smtClean="0"/>
          </a:p>
          <a:p>
            <a:pPr marL="996950" lvl="0" indent="-282575"/>
            <a:r>
              <a:rPr lang="fr-FR" dirty="0" smtClean="0"/>
              <a:t>9 en compétitions individuelles</a:t>
            </a:r>
          </a:p>
          <a:p>
            <a:pPr marL="996950" lvl="0" indent="-282575"/>
            <a:r>
              <a:rPr lang="fr-FR" dirty="0" smtClean="0"/>
              <a:t>10 en 4 BMB</a:t>
            </a:r>
          </a:p>
          <a:p>
            <a:pPr marL="996950" lvl="0" indent="-282575"/>
            <a:r>
              <a:rPr lang="fr-FR" dirty="0" smtClean="0"/>
              <a:t>9 en challenges</a:t>
            </a:r>
          </a:p>
          <a:p>
            <a:pPr marL="996950" lvl="0" indent="-282575"/>
            <a:r>
              <a:rPr lang="fr-FR" dirty="0" smtClean="0"/>
              <a:t>7 en </a:t>
            </a:r>
            <a:r>
              <a:rPr lang="fr-FR" dirty="0" err="1" smtClean="0"/>
              <a:t>Matchplay</a:t>
            </a:r>
            <a:endParaRPr lang="fr-FR" dirty="0" smtClean="0"/>
          </a:p>
          <a:p>
            <a:pPr lvl="0"/>
            <a:endParaRPr lang="fr-FR" dirty="0" smtClean="0"/>
          </a:p>
          <a:p>
            <a:pPr>
              <a:buNone/>
            </a:pPr>
            <a:r>
              <a:rPr lang="fr-FR" dirty="0" smtClean="0"/>
              <a:t>Les joueurs sont regroupés en 2 séries :</a:t>
            </a:r>
          </a:p>
          <a:p>
            <a:pPr marL="996950" lvl="0" indent="-282575">
              <a:tabLst>
                <a:tab pos="2422525" algn="l"/>
                <a:tab pos="4572000" algn="l"/>
              </a:tabLst>
            </a:pPr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série 	Messieurs : </a:t>
            </a:r>
            <a:r>
              <a:rPr lang="fr-FR" b="1" dirty="0" smtClean="0"/>
              <a:t>0 à 16,4	</a:t>
            </a:r>
            <a:r>
              <a:rPr lang="fr-FR" dirty="0" smtClean="0"/>
              <a:t>Dames : </a:t>
            </a:r>
            <a:r>
              <a:rPr lang="fr-FR" b="1" dirty="0" smtClean="0"/>
              <a:t>0 à 19,4</a:t>
            </a:r>
            <a:endParaRPr lang="fr-FR" dirty="0" smtClean="0"/>
          </a:p>
          <a:p>
            <a:pPr marL="996950" lvl="0" indent="-282575">
              <a:tabLst>
                <a:tab pos="2422525" algn="l"/>
                <a:tab pos="4572000" algn="l"/>
              </a:tabLst>
            </a:pPr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série 	Messieurs : </a:t>
            </a:r>
            <a:r>
              <a:rPr lang="fr-FR" b="1" dirty="0" smtClean="0"/>
              <a:t>16,5 à 36,4 	</a:t>
            </a:r>
            <a:r>
              <a:rPr lang="fr-FR" dirty="0" smtClean="0"/>
              <a:t>Dames : </a:t>
            </a:r>
            <a:r>
              <a:rPr lang="fr-FR" b="1" dirty="0" smtClean="0"/>
              <a:t>19,5 à 36,4</a:t>
            </a:r>
            <a:endParaRPr lang="fr-FR" dirty="0" smtClean="0"/>
          </a:p>
          <a:p>
            <a:pPr marL="996950" lvl="0" indent="-282575"/>
            <a:r>
              <a:rPr lang="fr-FR" dirty="0" smtClean="0"/>
              <a:t>Index maxi ramené à    </a:t>
            </a:r>
            <a:r>
              <a:rPr lang="fr-FR" b="1" dirty="0" smtClean="0"/>
              <a:t>30 </a:t>
            </a:r>
            <a:r>
              <a:rPr lang="fr-FR" dirty="0" smtClean="0"/>
              <a:t>Messieurs </a:t>
            </a:r>
            <a:r>
              <a:rPr lang="fr-FR" b="1" dirty="0" smtClean="0"/>
              <a:t> </a:t>
            </a:r>
            <a:r>
              <a:rPr lang="fr-FR" dirty="0" smtClean="0"/>
              <a:t>et</a:t>
            </a:r>
            <a:r>
              <a:rPr lang="fr-FR" b="1" dirty="0" smtClean="0"/>
              <a:t>	34</a:t>
            </a:r>
            <a:r>
              <a:rPr lang="fr-FR" dirty="0" smtClean="0"/>
              <a:t> Dames </a:t>
            </a:r>
          </a:p>
          <a:p>
            <a:pPr lvl="0">
              <a:buNone/>
            </a:pPr>
            <a:r>
              <a:rPr lang="fr-FR" dirty="0" smtClean="0"/>
              <a:t> </a:t>
            </a:r>
          </a:p>
          <a:p>
            <a:pPr>
              <a:buNone/>
            </a:pPr>
            <a:r>
              <a:rPr lang="fr-FR" dirty="0" smtClean="0"/>
              <a:t>	Tous les joueuses et joueurs ont participé au moins une fois à une compétition.</a:t>
            </a:r>
            <a:endParaRPr lang="fr-FR" dirty="0"/>
          </a:p>
        </p:txBody>
      </p:sp>
      <p:pic>
        <p:nvPicPr>
          <p:cNvPr id="4" name="Image 3" descr="1699979865058.jpg"/>
          <p:cNvPicPr>
            <a:picLocks noChangeAspect="1"/>
          </p:cNvPicPr>
          <p:nvPr/>
        </p:nvPicPr>
        <p:blipFill>
          <a:blip r:embed="rId2" cstate="print"/>
          <a:srcRect l="9120" t="2720" r="17920" b="4864"/>
          <a:stretch>
            <a:fillRect/>
          </a:stretch>
        </p:blipFill>
        <p:spPr>
          <a:xfrm rot="5400000">
            <a:off x="-165367" y="29464"/>
            <a:ext cx="227393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987824" y="404664"/>
            <a:ext cx="4589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COMPETITIONS ASGRA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uiExpand="1" build="p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45920" y="404664"/>
            <a:ext cx="7498080" cy="518457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COMPETITIONS  VDR</a:t>
            </a:r>
          </a:p>
          <a:p>
            <a:pPr algn="ctr">
              <a:buNone/>
            </a:pPr>
            <a:endParaRPr lang="fr-FR" dirty="0" smtClean="0"/>
          </a:p>
          <a:p>
            <a:r>
              <a:rPr lang="fr-FR" sz="2000" dirty="0" smtClean="0">
                <a:latin typeface="Bookman Old Style" pitchFamily="18" charset="0"/>
              </a:rPr>
              <a:t>La VDR regroupe 7 golfs de la Vallée du Rhône qui s’affrontent sur les 7 golfs en </a:t>
            </a:r>
            <a:r>
              <a:rPr lang="fr-FR" sz="2000" dirty="0" err="1" smtClean="0">
                <a:latin typeface="Bookman Old Style" pitchFamily="18" charset="0"/>
              </a:rPr>
              <a:t>stableford</a:t>
            </a:r>
            <a:r>
              <a:rPr lang="fr-FR" sz="2000" dirty="0" smtClean="0">
                <a:latin typeface="Bookman Old Style" pitchFamily="18" charset="0"/>
              </a:rPr>
              <a:t>. </a:t>
            </a:r>
          </a:p>
          <a:p>
            <a:r>
              <a:rPr lang="fr-FR" sz="2000" dirty="0" smtClean="0">
                <a:latin typeface="Bookman Old Style" pitchFamily="18" charset="0"/>
              </a:rPr>
              <a:t>Un classement est établi par équipe et en individuel. </a:t>
            </a:r>
          </a:p>
          <a:p>
            <a:pPr>
              <a:buNone/>
            </a:pPr>
            <a:endParaRPr lang="fr-FR" sz="2000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fr-FR" sz="2000" dirty="0" smtClean="0">
                <a:latin typeface="Bookman Old Style" pitchFamily="18" charset="0"/>
              </a:rPr>
              <a:t>Pour jouer il faut être :</a:t>
            </a:r>
          </a:p>
          <a:p>
            <a:pPr marL="996950" indent="-282575"/>
            <a:r>
              <a:rPr lang="fr-FR" sz="2000" dirty="0" smtClean="0">
                <a:latin typeface="Bookman Old Style" pitchFamily="18" charset="0"/>
              </a:rPr>
              <a:t>Membre de l’AS</a:t>
            </a:r>
          </a:p>
          <a:p>
            <a:pPr marL="996950" indent="-282575"/>
            <a:r>
              <a:rPr lang="fr-FR" sz="2000" dirty="0" smtClean="0">
                <a:latin typeface="Bookman Old Style" pitchFamily="18" charset="0"/>
              </a:rPr>
              <a:t>Membre de l’Amicale sénior</a:t>
            </a:r>
          </a:p>
          <a:p>
            <a:pPr marL="996950" indent="-282575"/>
            <a:r>
              <a:rPr lang="fr-FR" sz="2000" dirty="0" smtClean="0">
                <a:latin typeface="Bookman Old Style" pitchFamily="18" charset="0"/>
              </a:rPr>
              <a:t>Cotiser à l’ASGRA</a:t>
            </a:r>
          </a:p>
          <a:p>
            <a:pPr marL="996950" indent="-282575"/>
            <a:r>
              <a:rPr lang="fr-FR" sz="2100" dirty="0" smtClean="0">
                <a:solidFill>
                  <a:srgbClr val="FF0000"/>
                </a:solidFill>
                <a:latin typeface="Bookman Old Style" pitchFamily="18" charset="0"/>
              </a:rPr>
              <a:t>Porter la tenue du Club (Rouge et Noir)</a:t>
            </a:r>
          </a:p>
          <a:p>
            <a:endParaRPr lang="fr-FR" sz="2000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fr-FR" sz="2000" dirty="0" smtClean="0">
                <a:latin typeface="Bookman Old Style" pitchFamily="18" charset="0"/>
              </a:rPr>
              <a:t>Cette saison 22 joueurs ont participé à cette compétition. </a:t>
            </a:r>
          </a:p>
          <a:p>
            <a:pPr marL="90488" indent="-7938">
              <a:buNone/>
            </a:pPr>
            <a:r>
              <a:rPr lang="fr-FR" sz="2000" dirty="0" smtClean="0">
                <a:latin typeface="Bookman Old Style" pitchFamily="18" charset="0"/>
              </a:rPr>
              <a:t>Si le résultat par équipe reste à améliorer, en individuel nous avons eu droit aux honneurs grâce à</a:t>
            </a:r>
          </a:p>
          <a:p>
            <a:pPr>
              <a:buNone/>
            </a:pPr>
            <a:endParaRPr lang="fr-FR" sz="2000" dirty="0" smtClean="0">
              <a:latin typeface="Bookman Old Style" pitchFamily="18" charset="0"/>
            </a:endParaRPr>
          </a:p>
          <a:p>
            <a:pPr marL="1085850" indent="-282575">
              <a:buNone/>
            </a:pPr>
            <a:r>
              <a:rPr lang="fr-FR" sz="2000" dirty="0" smtClean="0">
                <a:latin typeface="Bookman Old Style" pitchFamily="18" charset="0"/>
              </a:rPr>
              <a:t>Martine DA CRUZ          1ére en net</a:t>
            </a:r>
          </a:p>
          <a:p>
            <a:pPr marL="1085850" indent="-282575">
              <a:buNone/>
            </a:pPr>
            <a:r>
              <a:rPr lang="fr-FR" sz="2000" dirty="0" err="1" smtClean="0">
                <a:latin typeface="Bookman Old Style" pitchFamily="18" charset="0"/>
              </a:rPr>
              <a:t>Jean-claude</a:t>
            </a:r>
            <a:r>
              <a:rPr lang="fr-FR" sz="2000" dirty="0" smtClean="0">
                <a:latin typeface="Bookman Old Style" pitchFamily="18" charset="0"/>
              </a:rPr>
              <a:t> ZEDDAM    2 </a:t>
            </a:r>
            <a:r>
              <a:rPr lang="fr-FR" sz="2000" dirty="0" err="1" smtClean="0">
                <a:latin typeface="Bookman Old Style" pitchFamily="18" charset="0"/>
              </a:rPr>
              <a:t>éme</a:t>
            </a:r>
            <a:r>
              <a:rPr lang="fr-FR" sz="2000" dirty="0" smtClean="0">
                <a:latin typeface="Bookman Old Style" pitchFamily="18" charset="0"/>
              </a:rPr>
              <a:t> en net</a:t>
            </a:r>
            <a:endParaRPr lang="fr-FR" sz="2000" dirty="0">
              <a:latin typeface="Bookman Old Style" pitchFamily="18" charset="0"/>
            </a:endParaRPr>
          </a:p>
        </p:txBody>
      </p:sp>
      <p:pic>
        <p:nvPicPr>
          <p:cNvPr id="4" name="Image 3" descr="1699979865058.jpg"/>
          <p:cNvPicPr>
            <a:picLocks noChangeAspect="1"/>
          </p:cNvPicPr>
          <p:nvPr/>
        </p:nvPicPr>
        <p:blipFill>
          <a:blip r:embed="rId2" cstate="print"/>
          <a:srcRect l="9120" t="2720" r="17920" b="4864"/>
          <a:stretch>
            <a:fillRect/>
          </a:stretch>
        </p:blipFill>
        <p:spPr>
          <a:xfrm rot="5400000">
            <a:off x="-165367" y="-42543"/>
            <a:ext cx="227393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Éclair 6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1699979865058.jpg"/>
          <p:cNvPicPr>
            <a:picLocks noChangeAspect="1"/>
          </p:cNvPicPr>
          <p:nvPr/>
        </p:nvPicPr>
        <p:blipFill>
          <a:blip r:embed="rId2" cstate="print"/>
          <a:srcRect l="9120" t="2720" r="17920" b="4864"/>
          <a:stretch>
            <a:fillRect/>
          </a:stretch>
        </p:blipFill>
        <p:spPr>
          <a:xfrm rot="5400000">
            <a:off x="-21352" y="101472"/>
            <a:ext cx="227393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3203848" y="1763519"/>
            <a:ext cx="4536504" cy="44012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Palmarès 2023</a:t>
            </a:r>
          </a:p>
          <a:p>
            <a:pPr algn="ctr"/>
            <a:endParaRPr lang="fr-FR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ASGRA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  <a:tab pos="2505075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1</a:t>
            </a:r>
            <a:r>
              <a:rPr lang="fr-FR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Brut à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Salvagny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Stableford</a:t>
            </a: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itchFamily="34" charset="0"/>
              <a:buChar char="•"/>
              <a:tabLst>
                <a:tab pos="811213" algn="l"/>
                <a:tab pos="2505075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1</a:t>
            </a:r>
            <a:r>
              <a:rPr lang="fr-FR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Net à </a:t>
            </a:r>
            <a:r>
              <a:rPr lang="fr-F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Salvagny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	4BMB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  <a:tab pos="2505075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1</a:t>
            </a:r>
            <a:r>
              <a:rPr lang="fr-FR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Net à Chassieu 	4BMB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VDR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1</a:t>
            </a:r>
            <a:r>
              <a:rPr lang="fr-FR" sz="1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Net à Chassieu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2eme Net à Chassieu 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3eme Net à St Clair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>
              <a:tabLst>
                <a:tab pos="811213" algn="l"/>
              </a:tabLst>
            </a:pPr>
            <a:r>
              <a:rPr lang="fr-F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Classement Général VDR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1ere Net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2eme Net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endParaRPr lang="fr-F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algn="ctr">
              <a:tabLst>
                <a:tab pos="811213" algn="l"/>
              </a:tabLst>
            </a:pPr>
            <a:r>
              <a:rPr lang="fr-FR" sz="1400" b="1" dirty="0" smtClean="0">
                <a:solidFill>
                  <a:srgbClr val="0070C0"/>
                </a:solidFill>
              </a:rPr>
              <a:t>Objectif 2024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endParaRPr lang="fr-FR" sz="1400" b="1" dirty="0" smtClean="0">
              <a:solidFill>
                <a:srgbClr val="0070C0"/>
              </a:solidFill>
            </a:endParaRP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r>
              <a:rPr lang="fr-FR" sz="1400" b="1" dirty="0" smtClean="0">
                <a:solidFill>
                  <a:srgbClr val="0070C0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  <a:tabLst>
                <a:tab pos="811213" algn="l"/>
              </a:tabLst>
            </a:pPr>
            <a:r>
              <a:rPr lang="fr-FR" sz="1400" b="1" dirty="0" smtClean="0">
                <a:solidFill>
                  <a:srgbClr val="0070C0"/>
                </a:solidFill>
              </a:rPr>
              <a:t> </a:t>
            </a:r>
            <a:endParaRPr lang="fr-FR" sz="1400" b="1" dirty="0">
              <a:solidFill>
                <a:srgbClr val="0070C0"/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987824" y="44624"/>
            <a:ext cx="4360528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ASGRA  /   VDR</a:t>
            </a:r>
            <a:endParaRPr lang="fr-F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6156176" y="980728"/>
            <a:ext cx="223224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askerville Old Face" pitchFamily="18" charset="0"/>
              </a:rPr>
              <a:t>Golf de </a:t>
            </a:r>
            <a:r>
              <a:rPr lang="fr-FR" b="1" dirty="0" err="1" smtClean="0">
                <a:latin typeface="Baskerville Old Face" pitchFamily="18" charset="0"/>
              </a:rPr>
              <a:t>Charmeil</a:t>
            </a:r>
            <a:endParaRPr lang="fr-FR" b="1" dirty="0">
              <a:latin typeface="Baskerville Old Face" pitchFamily="18" charset="0"/>
            </a:endParaRPr>
          </a:p>
        </p:txBody>
      </p:sp>
      <p:sp>
        <p:nvSpPr>
          <p:cNvPr id="4" name="Éclair 3"/>
          <p:cNvSpPr/>
          <p:nvPr/>
        </p:nvSpPr>
        <p:spPr>
          <a:xfrm rot="5400000" flipH="1" flipV="1">
            <a:off x="4621696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3" descr="F:\Users\Peres\Images\170245938073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275856" y="44624"/>
            <a:ext cx="167980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5940152" y="53752"/>
            <a:ext cx="3096344" cy="1143000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Sorties</a:t>
            </a:r>
            <a:endParaRPr kumimoji="0" lang="fr-FR" sz="48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44395" y="72008"/>
            <a:ext cx="1675477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6" name="AutoShape 2" descr="imap://paul%2Eguedj%40bbox%2Efr@imap4.bbox.fr:993/fetch%3EUID%3E/INBOX%3E6344?part=1.2&amp;type=image/jpeg&amp;filename=IMG_04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 descr="F:\Users\Peres\Documents\Amicale Seniors Chassieu\GESTION ADHERANTS\Trombinoscope 2023-20230308T222005Z-001\Trombinoscope 2023\BLOQUET Francine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-1" y="44624"/>
            <a:ext cx="1905021" cy="214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IMG_02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2168760"/>
            <a:ext cx="6252320" cy="4689240"/>
          </a:xfrm>
          <a:prstGeom prst="rect">
            <a:avLst/>
          </a:prstGeom>
        </p:spPr>
      </p:pic>
      <p:pic>
        <p:nvPicPr>
          <p:cNvPr id="10" name="Image 9" descr="IMG_028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2168760"/>
            <a:ext cx="6252320" cy="4689240"/>
          </a:xfrm>
          <a:prstGeom prst="rect">
            <a:avLst/>
          </a:prstGeom>
        </p:spPr>
      </p:pic>
      <p:pic>
        <p:nvPicPr>
          <p:cNvPr id="11" name="Image 10" descr="IMG_02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2926364" y="1387220"/>
            <a:ext cx="6252320" cy="4689240"/>
          </a:xfrm>
          <a:prstGeom prst="rect">
            <a:avLst/>
          </a:prstGeom>
        </p:spPr>
      </p:pic>
      <p:pic>
        <p:nvPicPr>
          <p:cNvPr id="12" name="Image 11" descr="IMG_02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7704" y="1988840"/>
            <a:ext cx="6252320" cy="4689240"/>
          </a:xfrm>
          <a:prstGeom prst="rect">
            <a:avLst/>
          </a:prstGeom>
        </p:spPr>
      </p:pic>
      <p:pic>
        <p:nvPicPr>
          <p:cNvPr id="13" name="Image 12" descr="IMG_026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2926364" y="1330220"/>
            <a:ext cx="6252320" cy="4689240"/>
          </a:xfrm>
          <a:prstGeom prst="rect">
            <a:avLst/>
          </a:prstGeom>
        </p:spPr>
      </p:pic>
      <p:pic>
        <p:nvPicPr>
          <p:cNvPr id="14" name="Image 13" descr="IMG_026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51720" y="2124136"/>
            <a:ext cx="6252320" cy="4689240"/>
          </a:xfrm>
          <a:prstGeom prst="rect">
            <a:avLst/>
          </a:prstGeom>
        </p:spPr>
      </p:pic>
      <p:pic>
        <p:nvPicPr>
          <p:cNvPr id="15" name="Image 14" descr="IMG_029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07704" y="1988840"/>
            <a:ext cx="4617754" cy="4689240"/>
          </a:xfrm>
          <a:prstGeom prst="rect">
            <a:avLst/>
          </a:prstGeom>
        </p:spPr>
      </p:pic>
      <p:pic>
        <p:nvPicPr>
          <p:cNvPr id="16" name="Image 15" descr="IMG_029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07904" y="2060848"/>
            <a:ext cx="4000610" cy="4689240"/>
          </a:xfrm>
          <a:prstGeom prst="rect">
            <a:avLst/>
          </a:prstGeom>
        </p:spPr>
      </p:pic>
      <p:pic>
        <p:nvPicPr>
          <p:cNvPr id="17" name="Image 16" descr="IMG_028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07704" y="2124136"/>
            <a:ext cx="6252320" cy="4689240"/>
          </a:xfrm>
          <a:prstGeom prst="rect">
            <a:avLst/>
          </a:prstGeom>
        </p:spPr>
      </p:pic>
      <p:pic>
        <p:nvPicPr>
          <p:cNvPr id="18" name="Image 17" descr="IMG_029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67744" y="1988840"/>
            <a:ext cx="5256223" cy="46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clair 3"/>
          <p:cNvSpPr/>
          <p:nvPr/>
        </p:nvSpPr>
        <p:spPr>
          <a:xfrm rot="5400000" flipH="1" flipV="1">
            <a:off x="4621696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5940152" y="53752"/>
            <a:ext cx="3096344" cy="1143000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Voyage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27984" y="1340768"/>
            <a:ext cx="122413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Orleans</a:t>
            </a:r>
            <a:endParaRPr lang="fr-FR" b="1" dirty="0"/>
          </a:p>
        </p:txBody>
      </p:sp>
      <p:sp>
        <p:nvSpPr>
          <p:cNvPr id="1026" name="AutoShape 2" descr="imap://paul%2Eguedj%40bbox%2Efr@imap4.bbox.fr:993/fetch%3EUID%3E/INBOX%3E6344?part=1.2&amp;type=image/jpeg&amp;filename=IMG_04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 descr="F:\Users\Peres\Documents\Amicale Seniors Chassieu\GESTION ADHERANTS\Trombinoscope 2023-20230308T222005Z-001\Trombinoscope 2023\BLOQUET Francine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" y="44625"/>
            <a:ext cx="166617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Voyage Orléans AG 2023 Version 3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55776" y="2348880"/>
            <a:ext cx="5062838" cy="2996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clair 3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832" y="0"/>
            <a:ext cx="5337840" cy="154766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tabLst>
                <a:tab pos="3859213" algn="l"/>
              </a:tabLst>
            </a:pPr>
            <a:r>
              <a:rPr lang="fr-FR" sz="4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Election des membres du bureau</a:t>
            </a:r>
            <a:endParaRPr lang="fr-FR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48450" y="1628800"/>
            <a:ext cx="3528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Candidats </a:t>
            </a:r>
          </a:p>
          <a:p>
            <a:r>
              <a:rPr lang="fr-FR" b="1" dirty="0" smtClean="0"/>
              <a:t>(Membres actuels du bureau)</a:t>
            </a:r>
          </a:p>
          <a:p>
            <a:endParaRPr lang="fr-FR" dirty="0" smtClean="0"/>
          </a:p>
          <a:p>
            <a:r>
              <a:rPr lang="fr-FR" dirty="0" smtClean="0"/>
              <a:t>	Andrée</a:t>
            </a:r>
          </a:p>
          <a:p>
            <a:r>
              <a:rPr lang="fr-FR" dirty="0" smtClean="0"/>
              <a:t>	Annie</a:t>
            </a:r>
          </a:p>
          <a:p>
            <a:r>
              <a:rPr lang="fr-FR" dirty="0" smtClean="0"/>
              <a:t>	Bernard</a:t>
            </a:r>
          </a:p>
          <a:p>
            <a:r>
              <a:rPr lang="fr-FR" dirty="0" smtClean="0"/>
              <a:t>	Christian</a:t>
            </a:r>
          </a:p>
          <a:p>
            <a:r>
              <a:rPr lang="fr-FR" dirty="0" smtClean="0"/>
              <a:t>	Emmanuel</a:t>
            </a:r>
          </a:p>
          <a:p>
            <a:r>
              <a:rPr lang="fr-FR" dirty="0" smtClean="0"/>
              <a:t>	Francine</a:t>
            </a:r>
          </a:p>
          <a:p>
            <a:r>
              <a:rPr lang="fr-FR" dirty="0" smtClean="0"/>
              <a:t>	Ginette</a:t>
            </a:r>
          </a:p>
          <a:p>
            <a:r>
              <a:rPr lang="fr-FR" dirty="0" smtClean="0"/>
              <a:t>	Jean-Claude</a:t>
            </a:r>
          </a:p>
          <a:p>
            <a:r>
              <a:rPr lang="fr-FR" dirty="0" smtClean="0"/>
              <a:t>	Jean-François</a:t>
            </a:r>
          </a:p>
          <a:p>
            <a:r>
              <a:rPr lang="fr-FR" dirty="0" smtClean="0"/>
              <a:t>	Jean-Michel</a:t>
            </a:r>
          </a:p>
          <a:p>
            <a:r>
              <a:rPr lang="fr-FR" dirty="0" smtClean="0"/>
              <a:t>	Martine</a:t>
            </a:r>
          </a:p>
          <a:p>
            <a:r>
              <a:rPr lang="fr-FR" dirty="0" smtClean="0"/>
              <a:t>	Michelle</a:t>
            </a:r>
          </a:p>
          <a:p>
            <a:r>
              <a:rPr lang="fr-FR" dirty="0" smtClean="0"/>
              <a:t>	Paul</a:t>
            </a:r>
          </a:p>
        </p:txBody>
      </p:sp>
      <p:sp>
        <p:nvSpPr>
          <p:cNvPr id="6" name="Rectangle 5"/>
          <p:cNvSpPr/>
          <p:nvPr/>
        </p:nvSpPr>
        <p:spPr>
          <a:xfrm>
            <a:off x="5856962" y="1619508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Nouveaux Candidats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5856" y="188640"/>
            <a:ext cx="4792576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ORDRE DU JOUR</a:t>
            </a:r>
            <a:endParaRPr lang="fr-F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1052736"/>
            <a:ext cx="7380312" cy="5616624"/>
          </a:xfrm>
        </p:spPr>
        <p:txBody>
          <a:bodyPr>
            <a:noAutofit/>
          </a:bodyPr>
          <a:lstStyle/>
          <a:p>
            <a:pPr>
              <a:buNone/>
              <a:tabLst>
                <a:tab pos="4572000" algn="l"/>
              </a:tabLst>
            </a:pPr>
            <a:r>
              <a:rPr lang="fr-FR" sz="1800" b="1" dirty="0" smtClean="0">
                <a:latin typeface="Cambria" pitchFamily="18" charset="0"/>
              </a:rPr>
              <a:t>Rapport moral 	</a:t>
            </a:r>
            <a:endParaRPr lang="fr-FR" sz="1800" i="1" dirty="0" smtClean="0">
              <a:latin typeface="Cambria" pitchFamily="18" charset="0"/>
            </a:endParaRPr>
          </a:p>
          <a:p>
            <a:pPr>
              <a:buNone/>
              <a:tabLst>
                <a:tab pos="3490913" algn="l"/>
              </a:tabLst>
            </a:pPr>
            <a:r>
              <a:rPr lang="fr-FR" sz="1800" b="1" dirty="0" smtClean="0">
                <a:latin typeface="Cambria" pitchFamily="18" charset="0"/>
              </a:rPr>
              <a:t>In Quorum Memoria	</a:t>
            </a:r>
            <a:endParaRPr lang="fr-FR" sz="1800" i="1" dirty="0" smtClean="0">
              <a:latin typeface="Cambria" pitchFamily="18" charset="0"/>
            </a:endParaRPr>
          </a:p>
          <a:p>
            <a:pPr>
              <a:buNone/>
              <a:tabLst>
                <a:tab pos="3859213" algn="l"/>
              </a:tabLst>
            </a:pPr>
            <a:r>
              <a:rPr lang="fr-FR" sz="1800" b="1" dirty="0" smtClean="0">
                <a:latin typeface="Cambria" pitchFamily="18" charset="0"/>
              </a:rPr>
              <a:t>Rapport financier et 	</a:t>
            </a:r>
            <a:r>
              <a:rPr lang="fr-FR" sz="1800" i="1" dirty="0" smtClean="0">
                <a:latin typeface="Cambria" pitchFamily="18" charset="0"/>
              </a:rPr>
              <a:t>Bernard</a:t>
            </a:r>
            <a:endParaRPr lang="fr-FR" sz="1800" b="1" dirty="0" smtClean="0">
              <a:latin typeface="Cambria" pitchFamily="18" charset="0"/>
            </a:endParaRPr>
          </a:p>
          <a:p>
            <a:pPr>
              <a:buNone/>
              <a:tabLst>
                <a:tab pos="3859213" algn="l"/>
              </a:tabLst>
            </a:pPr>
            <a:r>
              <a:rPr lang="fr-FR" sz="1800" b="1" dirty="0" smtClean="0">
                <a:latin typeface="Cambria" pitchFamily="18" charset="0"/>
              </a:rPr>
              <a:t>Approbation des comptes	</a:t>
            </a:r>
          </a:p>
          <a:p>
            <a:pPr>
              <a:buNone/>
              <a:tabLst>
                <a:tab pos="3859213" algn="l"/>
              </a:tabLst>
            </a:pPr>
            <a:r>
              <a:rPr lang="fr-FR" sz="1800" b="1" dirty="0" smtClean="0">
                <a:latin typeface="Cambria" pitchFamily="18" charset="0"/>
              </a:rPr>
              <a:t>Budget  prévisionnel 2024</a:t>
            </a:r>
          </a:p>
          <a:p>
            <a:pPr>
              <a:buNone/>
              <a:tabLst>
                <a:tab pos="3859213" algn="l"/>
              </a:tabLst>
            </a:pPr>
            <a:r>
              <a:rPr lang="fr-FR" sz="1800" b="1" dirty="0" smtClean="0">
                <a:latin typeface="Cambria" pitchFamily="18" charset="0"/>
              </a:rPr>
              <a:t>Communication	</a:t>
            </a:r>
            <a:r>
              <a:rPr lang="fr-FR" sz="1800" i="1" dirty="0" smtClean="0">
                <a:latin typeface="Cambria" pitchFamily="18" charset="0"/>
              </a:rPr>
              <a:t>Paul	</a:t>
            </a:r>
          </a:p>
          <a:p>
            <a:pPr>
              <a:buNone/>
              <a:tabLst>
                <a:tab pos="3859213" algn="l"/>
              </a:tabLst>
            </a:pPr>
            <a:r>
              <a:rPr lang="fr-FR" sz="1800" b="1" dirty="0" smtClean="0">
                <a:latin typeface="Cambria" pitchFamily="18" charset="0"/>
              </a:rPr>
              <a:t>Présentation des activités de l’Amicale</a:t>
            </a:r>
          </a:p>
          <a:p>
            <a:pPr>
              <a:buNone/>
              <a:tabLst>
                <a:tab pos="450850" algn="l"/>
                <a:tab pos="3859213" algn="l"/>
              </a:tabLst>
            </a:pPr>
            <a:r>
              <a:rPr lang="fr-FR" sz="1800" b="1" dirty="0" smtClean="0">
                <a:latin typeface="Cambria" pitchFamily="18" charset="0"/>
              </a:rPr>
              <a:t>		</a:t>
            </a:r>
            <a:r>
              <a:rPr lang="fr-FR" sz="1800" dirty="0" smtClean="0">
                <a:latin typeface="Cambria" pitchFamily="18" charset="0"/>
              </a:rPr>
              <a:t>Lundi de l’Amitié	</a:t>
            </a:r>
            <a:r>
              <a:rPr lang="fr-FR" sz="1800" i="1" dirty="0" smtClean="0">
                <a:latin typeface="Cambria" pitchFamily="18" charset="0"/>
              </a:rPr>
              <a:t>Andrée</a:t>
            </a:r>
          </a:p>
          <a:p>
            <a:pPr>
              <a:buNone/>
              <a:tabLst>
                <a:tab pos="450850" algn="l"/>
                <a:tab pos="3859213" algn="l"/>
              </a:tabLst>
            </a:pPr>
            <a:r>
              <a:rPr lang="fr-FR" sz="1800" i="1" dirty="0" smtClean="0">
                <a:latin typeface="Cambria" pitchFamily="18" charset="0"/>
              </a:rPr>
              <a:t>		</a:t>
            </a:r>
            <a:r>
              <a:rPr lang="fr-FR" sz="1800" dirty="0" smtClean="0">
                <a:latin typeface="Cambria" pitchFamily="18" charset="0"/>
              </a:rPr>
              <a:t>Hivernales/Estivales	</a:t>
            </a:r>
            <a:r>
              <a:rPr lang="fr-FR" sz="1800" i="1" dirty="0" smtClean="0">
                <a:latin typeface="Cambria" pitchFamily="18" charset="0"/>
              </a:rPr>
              <a:t>Martine</a:t>
            </a:r>
          </a:p>
          <a:p>
            <a:pPr>
              <a:buNone/>
              <a:tabLst>
                <a:tab pos="450850" algn="l"/>
                <a:tab pos="3859213" algn="l"/>
              </a:tabLst>
            </a:pPr>
            <a:r>
              <a:rPr lang="fr-FR" sz="1800" i="1" dirty="0" smtClean="0">
                <a:latin typeface="Cambria" pitchFamily="18" charset="0"/>
              </a:rPr>
              <a:t>		</a:t>
            </a:r>
            <a:r>
              <a:rPr lang="fr-FR" sz="1800" dirty="0" smtClean="0">
                <a:latin typeface="Cambria" pitchFamily="18" charset="0"/>
              </a:rPr>
              <a:t>ASGRA / VDR	</a:t>
            </a:r>
            <a:r>
              <a:rPr lang="fr-FR" sz="1800" i="1" dirty="0" smtClean="0">
                <a:latin typeface="Cambria" pitchFamily="18" charset="0"/>
              </a:rPr>
              <a:t>Jean-François</a:t>
            </a:r>
          </a:p>
          <a:p>
            <a:pPr>
              <a:buNone/>
              <a:tabLst>
                <a:tab pos="450850" algn="l"/>
                <a:tab pos="3859213" algn="l"/>
              </a:tabLst>
            </a:pPr>
            <a:r>
              <a:rPr lang="fr-FR" sz="1800" dirty="0" smtClean="0">
                <a:latin typeface="Cambria" pitchFamily="18" charset="0"/>
              </a:rPr>
              <a:t>		Sorties	</a:t>
            </a:r>
            <a:r>
              <a:rPr lang="fr-FR" sz="1800" i="1" dirty="0" smtClean="0">
                <a:latin typeface="Cambria" pitchFamily="18" charset="0"/>
              </a:rPr>
              <a:t>Michèle</a:t>
            </a:r>
          </a:p>
          <a:p>
            <a:pPr>
              <a:buNone/>
              <a:tabLst>
                <a:tab pos="450850" algn="l"/>
                <a:tab pos="3859213" algn="l"/>
              </a:tabLst>
            </a:pPr>
            <a:r>
              <a:rPr lang="fr-FR" sz="1800" dirty="0" smtClean="0">
                <a:latin typeface="Cambria" pitchFamily="18" charset="0"/>
              </a:rPr>
              <a:t>		Voyage</a:t>
            </a:r>
            <a:r>
              <a:rPr lang="fr-FR" sz="1800" b="1" dirty="0" smtClean="0">
                <a:latin typeface="Cambria" pitchFamily="18" charset="0"/>
              </a:rPr>
              <a:t>	</a:t>
            </a:r>
            <a:r>
              <a:rPr lang="fr-FR" sz="1800" i="1" dirty="0" smtClean="0">
                <a:latin typeface="Cambria" pitchFamily="18" charset="0"/>
              </a:rPr>
              <a:t>Francine</a:t>
            </a:r>
          </a:p>
          <a:p>
            <a:pPr>
              <a:buNone/>
              <a:tabLst>
                <a:tab pos="3859213" algn="l"/>
              </a:tabLst>
            </a:pPr>
            <a:r>
              <a:rPr lang="fr-FR" sz="1800" b="1" dirty="0" smtClean="0">
                <a:latin typeface="Cambria" pitchFamily="18" charset="0"/>
              </a:rPr>
              <a:t>Election des membres du bureau</a:t>
            </a:r>
          </a:p>
          <a:p>
            <a:pPr>
              <a:buNone/>
              <a:tabLst>
                <a:tab pos="3859213" algn="l"/>
              </a:tabLst>
            </a:pPr>
            <a:r>
              <a:rPr lang="fr-FR" sz="1800" b="1" dirty="0" smtClean="0">
                <a:latin typeface="Cambria" pitchFamily="18" charset="0"/>
              </a:rPr>
              <a:t>Autres interventions 	</a:t>
            </a:r>
            <a:r>
              <a:rPr lang="fr-FR" sz="1800" i="1" dirty="0" smtClean="0">
                <a:latin typeface="Cambria" pitchFamily="18" charset="0"/>
              </a:rPr>
              <a:t>Clotilde Didier; Martine; Paul</a:t>
            </a:r>
            <a:endParaRPr lang="fr-FR" sz="1800" dirty="0" smtClean="0">
              <a:latin typeface="Cambria" pitchFamily="18" charset="0"/>
            </a:endParaRPr>
          </a:p>
          <a:p>
            <a:pPr>
              <a:buNone/>
              <a:tabLst>
                <a:tab pos="3859213" algn="l"/>
              </a:tabLst>
            </a:pPr>
            <a:r>
              <a:rPr lang="fr-FR" sz="1800" b="1" dirty="0" smtClean="0">
                <a:latin typeface="Cambria" pitchFamily="18" charset="0"/>
              </a:rPr>
              <a:t>Questions diverses</a:t>
            </a:r>
          </a:p>
          <a:p>
            <a:pPr>
              <a:buNone/>
              <a:tabLst>
                <a:tab pos="4572000" algn="l"/>
              </a:tabLst>
            </a:pPr>
            <a:r>
              <a:rPr lang="fr-FR" sz="1800" b="1" dirty="0" smtClean="0">
                <a:latin typeface="Cambria" pitchFamily="18" charset="0"/>
              </a:rPr>
              <a:t>Galette </a:t>
            </a:r>
            <a:endParaRPr lang="fr-FR" sz="1800" b="1" dirty="0">
              <a:latin typeface="Cambria" pitchFamily="18" charset="0"/>
            </a:endParaRPr>
          </a:p>
        </p:txBody>
      </p:sp>
      <p:sp>
        <p:nvSpPr>
          <p:cNvPr id="4" name="Accolade fermante 3"/>
          <p:cNvSpPr/>
          <p:nvPr/>
        </p:nvSpPr>
        <p:spPr>
          <a:xfrm>
            <a:off x="4572000" y="1124744"/>
            <a:ext cx="360040" cy="1656184"/>
          </a:xfrm>
          <a:prstGeom prst="rightBrace">
            <a:avLst>
              <a:gd name="adj1" fmla="val 22788"/>
              <a:gd name="adj2" fmla="val 5165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clair 3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355976" y="332656"/>
            <a:ext cx="449302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Autres intervenants </a:t>
            </a:r>
            <a:endParaRPr lang="fr-F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86655" y="1844824"/>
            <a:ext cx="49455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32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Clothilde Didier</a:t>
            </a:r>
          </a:p>
          <a:p>
            <a:pPr>
              <a:buFont typeface="Arial" pitchFamily="34" charset="0"/>
              <a:buChar char="•"/>
            </a:pPr>
            <a:endParaRPr lang="fr-FR" sz="3200" b="1" dirty="0" smtClean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32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Martine</a:t>
            </a:r>
          </a:p>
          <a:p>
            <a:pPr lvl="1">
              <a:buFont typeface="Arial" pitchFamily="34" charset="0"/>
              <a:buChar char="•"/>
            </a:pPr>
            <a:r>
              <a:rPr lang="fr-FR" sz="3200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fr-FR" sz="3200" dirty="0" err="1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Matchplay</a:t>
            </a:r>
            <a:r>
              <a:rPr lang="fr-FR" sz="3200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Senior</a:t>
            </a:r>
          </a:p>
          <a:p>
            <a:pPr lvl="1">
              <a:buFont typeface="Arial" pitchFamily="34" charset="0"/>
              <a:buChar char="•"/>
            </a:pPr>
            <a:r>
              <a:rPr lang="fr-FR" sz="3200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Jeux d’esprit</a:t>
            </a:r>
          </a:p>
          <a:p>
            <a:pPr lvl="1">
              <a:buFont typeface="Arial" pitchFamily="34" charset="0"/>
              <a:buChar char="•"/>
            </a:pPr>
            <a:endParaRPr lang="fr-FR" sz="3200" dirty="0" smtClean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32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Paul</a:t>
            </a:r>
          </a:p>
          <a:p>
            <a:pPr lvl="1">
              <a:buFont typeface="Arial" pitchFamily="34" charset="0"/>
              <a:buChar char="•"/>
            </a:pPr>
            <a:r>
              <a:rPr lang="fr-FR" sz="3200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fr-FR" sz="3200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Bilan entraînement </a:t>
            </a:r>
            <a:endParaRPr lang="fr-FR" sz="3200" dirty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clair 3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-27384"/>
            <a:ext cx="749808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Entraînements </a:t>
            </a:r>
            <a:b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Seniors </a:t>
            </a:r>
            <a:r>
              <a:rPr lang="fr-FR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Academy</a:t>
            </a:r>
            <a:endParaRPr lang="fr-FR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608" y="2060848"/>
            <a:ext cx="7890080" cy="3781400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entury Gothic" pitchFamily="34" charset="0"/>
              </a:rPr>
              <a:t>Entre le 2/10 et 27/11</a:t>
            </a:r>
          </a:p>
          <a:p>
            <a:r>
              <a:rPr lang="fr-FR" dirty="0" smtClean="0">
                <a:latin typeface="Century Gothic" pitchFamily="34" charset="0"/>
              </a:rPr>
              <a:t>5 groupes de 6 personnes</a:t>
            </a:r>
          </a:p>
          <a:p>
            <a:r>
              <a:rPr lang="fr-FR" dirty="0" smtClean="0">
                <a:latin typeface="Century Gothic" pitchFamily="34" charset="0"/>
              </a:rPr>
              <a:t>Thèmes abordés</a:t>
            </a:r>
            <a:endParaRPr lang="fr-FR" dirty="0" smtClean="0"/>
          </a:p>
          <a:p>
            <a:pPr>
              <a:tabLst>
                <a:tab pos="6638925" algn="l"/>
              </a:tabLst>
            </a:pPr>
            <a:r>
              <a:rPr lang="fr-FR" sz="1400" dirty="0" smtClean="0">
                <a:latin typeface="Bookman Old Style" pitchFamily="18" charset="0"/>
              </a:rPr>
              <a:t>Grand Jeu ( Attaque de green de 50 à 140m / Drive)………………………..(1 heure) </a:t>
            </a:r>
          </a:p>
          <a:p>
            <a:pPr>
              <a:tabLst>
                <a:tab pos="6638925" algn="l"/>
              </a:tabLst>
            </a:pPr>
            <a:r>
              <a:rPr lang="fr-FR" sz="1400" dirty="0" smtClean="0">
                <a:latin typeface="Bookman Old Style" pitchFamily="18" charset="0"/>
              </a:rPr>
              <a:t>Petit jeu (Approche levée au </a:t>
            </a:r>
            <a:r>
              <a:rPr lang="fr-FR" sz="1400" dirty="0" err="1" smtClean="0">
                <a:latin typeface="Bookman Old Style" pitchFamily="18" charset="0"/>
              </a:rPr>
              <a:t>sandwedge</a:t>
            </a:r>
            <a:r>
              <a:rPr lang="fr-FR" sz="1400" dirty="0" smtClean="0">
                <a:latin typeface="Bookman Old Style" pitchFamily="18" charset="0"/>
              </a:rPr>
              <a:t> 10,20 et 30m / Bunker) ….…….(1 heure)</a:t>
            </a:r>
          </a:p>
          <a:p>
            <a:pPr>
              <a:tabLst>
                <a:tab pos="6638925" algn="l"/>
              </a:tabLst>
            </a:pPr>
            <a:r>
              <a:rPr lang="fr-FR" sz="1400" dirty="0" smtClean="0">
                <a:latin typeface="Bookman Old Style" pitchFamily="18" charset="0"/>
              </a:rPr>
              <a:t>Parcours 6 trous accompagné, challenge bogey max, 2 putts max………..(1 heure) </a:t>
            </a:r>
          </a:p>
          <a:p>
            <a:pPr>
              <a:tabLst>
                <a:tab pos="6638925" algn="l"/>
              </a:tabLst>
            </a:pPr>
            <a:r>
              <a:rPr lang="fr-FR" sz="1400" dirty="0" smtClean="0">
                <a:latin typeface="Bookman Old Style" pitchFamily="18" charset="0"/>
              </a:rPr>
              <a:t>Parcours 18 trous accompagné ……………………………………………………(2 heures) </a:t>
            </a:r>
            <a:endParaRPr lang="fr-FR" sz="1400" dirty="0">
              <a:latin typeface="Bookman Old Style" pitchFamily="18" charset="0"/>
            </a:endParaRPr>
          </a:p>
        </p:txBody>
      </p:sp>
      <p:pic>
        <p:nvPicPr>
          <p:cNvPr id="2050" name="Picture 2" descr="F:\Users\Peres\Documents\Amicale Seniors Chassieu\Entrainements\Seniors Academ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8139" y="5565651"/>
            <a:ext cx="1765861" cy="1292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F:\Users\Peres\Documents\Amicale Seniors Chassieu\Compétitions\ASGRA\1697015788036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9363" t="60460" r="56717" b="15094"/>
          <a:stretch>
            <a:fillRect/>
          </a:stretch>
        </p:blipFill>
        <p:spPr bwMode="auto">
          <a:xfrm rot="5400000">
            <a:off x="1322912" y="152745"/>
            <a:ext cx="2016225" cy="171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-36512" y="1"/>
            <a:ext cx="1650407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clair 3"/>
          <p:cNvSpPr/>
          <p:nvPr/>
        </p:nvSpPr>
        <p:spPr>
          <a:xfrm rot="5400000" flipH="1" flipV="1">
            <a:off x="4909728" y="-2525351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610424" y="125760"/>
            <a:ext cx="749808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Entraînements </a:t>
            </a:r>
            <a:b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fr-FR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Seniors </a:t>
            </a:r>
            <a:r>
              <a:rPr lang="fr-FR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Academy</a:t>
            </a:r>
            <a:endParaRPr lang="fr-FR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F:\Users\Peres\Documents\Amicale Seniors Chassieu\Entrainements\Seniors Academ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8139" y="5565651"/>
            <a:ext cx="1765861" cy="1292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F:\Users\Peres\Documents\Amicale Seniors Chassieu\Compétitions\ASGRA\1697015788036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9363" t="60460" r="56717" b="15094"/>
          <a:stretch>
            <a:fillRect/>
          </a:stretch>
        </p:blipFill>
        <p:spPr bwMode="auto">
          <a:xfrm rot="5400000">
            <a:off x="1334913" y="119907"/>
            <a:ext cx="1944216" cy="164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-36512" y="1"/>
            <a:ext cx="1590651" cy="1916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4067944" y="1383159"/>
            <a:ext cx="33123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man Old Style" pitchFamily="18" charset="0"/>
              </a:rPr>
              <a:t>Bilan &amp; Perspectives</a:t>
            </a:r>
            <a:endParaRPr lang="fr-FR" sz="2400" dirty="0">
              <a:latin typeface="Bookman Old Style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03648" y="2420888"/>
            <a:ext cx="7416824" cy="18466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177800" indent="-177800" algn="ctr"/>
            <a:r>
              <a:rPr lang="fr-FR" sz="2400" b="1" dirty="0" smtClean="0">
                <a:solidFill>
                  <a:srgbClr val="3333CC"/>
                </a:solidFill>
                <a:latin typeface="Book Antiqua" pitchFamily="18" charset="0"/>
              </a:rPr>
              <a:t>Le Questionnaire</a:t>
            </a:r>
          </a:p>
          <a:p>
            <a:pPr marL="177800" indent="-177800" algn="ctr"/>
            <a:endParaRPr lang="fr-FR" b="1" dirty="0" smtClean="0">
              <a:solidFill>
                <a:srgbClr val="3333CC"/>
              </a:solidFill>
              <a:latin typeface="Book Antiqua" pitchFamily="18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Plus de 30 golfeurs séniors intéressés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Mais que 16 réponses sur les 30 séniors en cours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Les moyennes  des réponses  s’échelonne de 2,9 à 4,3.</a:t>
            </a:r>
          </a:p>
          <a:p>
            <a:pPr marL="177800" indent="-177800">
              <a:buFont typeface="Arial" pitchFamily="34" charset="0"/>
              <a:buChar char="•"/>
            </a:pPr>
            <a:endParaRPr lang="fr-FR" dirty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59632" y="2132856"/>
            <a:ext cx="7704855" cy="24006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177800" indent="-177800" algn="ctr"/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Les points positifs </a:t>
            </a:r>
          </a:p>
          <a:p>
            <a:pPr marL="177800" indent="-177800">
              <a:buFont typeface="Arial" pitchFamily="34" charset="0"/>
              <a:buChar char="•"/>
            </a:pPr>
            <a:endParaRPr lang="fr-F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55600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Une bonne initiative</a:t>
            </a:r>
          </a:p>
          <a:p>
            <a:pPr marL="355600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Petits groupes intéressants avec échange entre participants et Pros.</a:t>
            </a:r>
          </a:p>
          <a:p>
            <a:pPr marL="355600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Le choix des thèmes bien ciblé</a:t>
            </a:r>
          </a:p>
          <a:p>
            <a:pPr marL="355600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Rapport Qualité/Prix</a:t>
            </a:r>
          </a:p>
          <a:p>
            <a:pPr marL="177800" indent="-177800">
              <a:buFont typeface="Arial" pitchFamily="34" charset="0"/>
              <a:buChar char="•"/>
            </a:pPr>
            <a:endParaRPr lang="fr-FR" dirty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31640" y="2132856"/>
            <a:ext cx="7560840" cy="20928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indent="-177800" algn="ctr"/>
            <a:r>
              <a:rPr lang="fr-FR" sz="2400" b="1" dirty="0" smtClean="0">
                <a:solidFill>
                  <a:srgbClr val="3333CC"/>
                </a:solidFill>
                <a:latin typeface="Book Antiqua" pitchFamily="18" charset="0"/>
              </a:rPr>
              <a:t>Les pistes d’amélioration </a:t>
            </a:r>
          </a:p>
          <a:p>
            <a:pPr indent="-177800">
              <a:buFont typeface="Arial" pitchFamily="34" charset="0"/>
              <a:buChar char="•"/>
            </a:pPr>
            <a:endParaRPr lang="fr-FR" sz="2400" b="1" dirty="0" smtClean="0">
              <a:solidFill>
                <a:srgbClr val="3333CC"/>
              </a:solidFill>
              <a:latin typeface="Book Antiqua" pitchFamily="18" charset="0"/>
            </a:endParaRPr>
          </a:p>
          <a:p>
            <a:pPr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Parcours accompagnés peu productifs</a:t>
            </a:r>
          </a:p>
          <a:p>
            <a:pPr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Manque un cours sur le putting</a:t>
            </a:r>
          </a:p>
          <a:p>
            <a:pPr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La motivation des Pros</a:t>
            </a:r>
          </a:p>
          <a:p>
            <a:pPr indent="-177800">
              <a:buFont typeface="Arial" pitchFamily="34" charset="0"/>
              <a:buChar char="•"/>
            </a:pPr>
            <a:endParaRPr lang="fr-FR" sz="2800" dirty="0" smtClean="0">
              <a:solidFill>
                <a:schemeClr val="bg1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259632" y="2060848"/>
            <a:ext cx="7704856" cy="44319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355600" indent="-177800" algn="ctr"/>
            <a:r>
              <a:rPr lang="fr-FR" sz="2400" b="1" dirty="0" smtClean="0">
                <a:solidFill>
                  <a:srgbClr val="3333CC"/>
                </a:solidFill>
                <a:latin typeface="Bookman Old Style" pitchFamily="18" charset="0"/>
              </a:rPr>
              <a:t>En conclusion</a:t>
            </a:r>
          </a:p>
          <a:p>
            <a:pPr marL="355600" indent="-177800" algn="ctr"/>
            <a:endParaRPr lang="fr-FR" sz="2400" b="1" dirty="0" smtClean="0">
              <a:solidFill>
                <a:srgbClr val="3333CC"/>
              </a:solidFill>
              <a:latin typeface="Bookman Old Style" pitchFamily="18" charset="0"/>
            </a:endParaRPr>
          </a:p>
          <a:p>
            <a:pPr marL="355600" lvl="0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L’ensemble sera discuté avec Clotilde,</a:t>
            </a:r>
          </a:p>
          <a:p>
            <a:pPr marL="355600" lvl="0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Au printemps une série de cours sera proposée en prenant en compte vos remarques.</a:t>
            </a:r>
          </a:p>
          <a:p>
            <a:pPr marL="812800" lvl="2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Réfléchir sur les thèmes abordés</a:t>
            </a:r>
          </a:p>
          <a:p>
            <a:pPr marL="812800" lvl="2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Groupes plus petits (3 joueurs)</a:t>
            </a:r>
          </a:p>
          <a:p>
            <a:pPr marL="812800" lvl="2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Groupes homogènes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(à condition de disposer des vrais index)</a:t>
            </a:r>
            <a:endParaRPr lang="fr-FR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pPr marL="812800" lvl="2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Espacés les cours pour donner plus de temps de s’entraîner et d’assimiler</a:t>
            </a:r>
          </a:p>
          <a:p>
            <a:pPr marL="812800" lvl="2" indent="-177800">
              <a:buFont typeface="Arial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Pas de parcours 18T accompagné, le 6T semble plus adéquate</a:t>
            </a:r>
          </a:p>
          <a:p>
            <a:pPr marL="812800" lvl="2" indent="-177800">
              <a:buFont typeface="Arial" pitchFamily="34" charset="0"/>
              <a:buChar char="•"/>
            </a:pPr>
            <a:endParaRPr lang="fr-FR" dirty="0" smtClean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  <a:p>
            <a:pPr marL="355600" indent="-177800" algn="ctr"/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Bien sûr si il y a assez de demandes.</a:t>
            </a:r>
          </a:p>
          <a:p>
            <a:pPr marL="355600" indent="-177800">
              <a:buFont typeface="Arial" pitchFamily="34" charset="0"/>
              <a:buChar char="•"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3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8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3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8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3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8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3" dur="2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8" dur="2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2" grpId="0" animBg="1"/>
      <p:bldP spid="11" grpId="0" build="p" animBg="1"/>
      <p:bldP spid="13" grpId="0" build="p" bldLvl="3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clair 4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11960" y="188640"/>
            <a:ext cx="468052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tabLst>
                <a:tab pos="3859213" algn="l"/>
              </a:tabLst>
            </a:pPr>
            <a:r>
              <a:rPr lang="fr-FR" sz="4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fr-FR" sz="4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</a:br>
            <a:r>
              <a:rPr lang="fr-FR" sz="4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Questions diverses</a:t>
            </a:r>
            <a:br>
              <a:rPr lang="fr-FR" sz="4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</a:br>
            <a:endParaRPr lang="fr-FR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39752" y="1772816"/>
            <a:ext cx="34563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MERCI POUR VOTRE ATTENTION</a:t>
            </a:r>
            <a:endParaRPr lang="fr-FR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Éclair 3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484149"/>
            <a:ext cx="6964808" cy="504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195736" y="980728"/>
            <a:ext cx="6192688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159 Inscrits en 2023</a:t>
            </a:r>
          </a:p>
          <a:p>
            <a:endParaRPr lang="fr-FR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fr-FR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Dont 47 femmes et 112 Hommes</a:t>
            </a:r>
          </a:p>
          <a:p>
            <a:endParaRPr lang="fr-FR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fr-FR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Et 17 </a:t>
            </a:r>
            <a:r>
              <a:rPr lang="fr-FR" sz="24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irreductibles</a:t>
            </a:r>
            <a:r>
              <a:rPr lang="fr-FR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 qui veulent rester invisibles dans le trombinoscope</a:t>
            </a:r>
            <a:endParaRPr lang="fr-FR" sz="24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403648" y="2996952"/>
          <a:ext cx="1688628" cy="2974012"/>
        </p:xfrm>
        <a:graphic>
          <a:graphicData uri="http://schemas.openxmlformats.org/drawingml/2006/table">
            <a:tbl>
              <a:tblPr/>
              <a:tblGrid>
                <a:gridCol w="743434"/>
                <a:gridCol w="945194"/>
              </a:tblGrid>
              <a:tr h="258093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Sans Photo</a:t>
                      </a:r>
                    </a:p>
                  </a:txBody>
                  <a:tcPr marL="88348" marR="88348" marT="44174" marB="4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579">
                <a:tc>
                  <a:txBody>
                    <a:bodyPr/>
                    <a:lstStyle/>
                    <a:p>
                      <a:r>
                        <a:rPr lang="fr-FR" sz="5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Nom</a:t>
                      </a:r>
                      <a:endParaRPr lang="fr-FR" sz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8348" marR="88348" marT="44174" marB="4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Prénom</a:t>
                      </a:r>
                      <a:endParaRPr lang="fr-FR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8348" marR="88348" marT="44174" marB="4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ANTILLE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Gilbert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BRAILLY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Michel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ALLAIS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Alain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ARANDA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Evariste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BUISSON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Fabrice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BUSSIERE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Jean-Michel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CAPOLONGO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André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CUMIN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André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DEFOND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Bernard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GAUTIER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Zou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GOZLAN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Ezer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LONGUEVILLE-LEVILLAIN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Edwige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MURAT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Marie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NGUYEN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Francois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PEYSSON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Christine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RANVIER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Jean Louis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74">
                <a:tc>
                  <a:txBody>
                    <a:bodyPr/>
                    <a:lstStyle/>
                    <a:p>
                      <a:r>
                        <a:rPr lang="fr-FR" sz="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TOGNI</a:t>
                      </a:r>
                      <a:endParaRPr lang="fr-FR" sz="110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4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Marina</a:t>
                      </a:r>
                      <a:endParaRPr lang="fr-FR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88348" marR="88348" marT="44174" marB="441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267744" y="87015"/>
            <a:ext cx="529645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 sont les membres de Amicale</a:t>
            </a:r>
            <a:endParaRPr lang="fr-F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187624" y="980728"/>
            <a:ext cx="7233220" cy="5040560"/>
            <a:chOff x="1043608" y="-872964"/>
            <a:chExt cx="7233220" cy="4608512"/>
          </a:xfrm>
        </p:grpSpPr>
        <p:graphicFrame>
          <p:nvGraphicFramePr>
            <p:cNvPr id="5" name="Graphique 4"/>
            <p:cNvGraphicFramePr/>
            <p:nvPr/>
          </p:nvGraphicFramePr>
          <p:xfrm>
            <a:off x="1043608" y="-872964"/>
            <a:ext cx="7233220" cy="46085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ZoneTexte 5"/>
            <p:cNvSpPr txBox="1"/>
            <p:nvPr/>
          </p:nvSpPr>
          <p:spPr>
            <a:xfrm>
              <a:off x="5796136" y="-543785"/>
              <a:ext cx="1973617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fr-FR" sz="1100" dirty="0" smtClean="0">
                  <a:solidFill>
                    <a:schemeClr val="bg1"/>
                  </a:solidFill>
                </a:rPr>
                <a:t>* Index indiqué à l’inscription</a:t>
              </a:r>
              <a:endParaRPr lang="fr-FR" sz="1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 11" descr="1699979864985.jpg"/>
          <p:cNvPicPr>
            <a:picLocks noChangeAspect="1"/>
          </p:cNvPicPr>
          <p:nvPr/>
        </p:nvPicPr>
        <p:blipFill>
          <a:blip r:embed="rId3" cstate="print"/>
          <a:srcRect l="19581" t="17541" r="29083" b="23452"/>
          <a:stretch>
            <a:fillRect/>
          </a:stretch>
        </p:blipFill>
        <p:spPr>
          <a:xfrm rot="5400000">
            <a:off x="-252535" y="44625"/>
            <a:ext cx="208823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Ellipse 12"/>
          <p:cNvSpPr/>
          <p:nvPr/>
        </p:nvSpPr>
        <p:spPr>
          <a:xfrm>
            <a:off x="7092280" y="2636912"/>
            <a:ext cx="936104" cy="3456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71600" y="764704"/>
            <a:ext cx="8172400" cy="53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clair 3"/>
          <p:cNvSpPr/>
          <p:nvPr/>
        </p:nvSpPr>
        <p:spPr>
          <a:xfrm rot="5400000" flipH="1" flipV="1">
            <a:off x="5049192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555776" y="53752"/>
            <a:ext cx="6588224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Quorum Memoria</a:t>
            </a:r>
            <a:endParaRPr lang="fr-F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Image 5" descr="BARBOYON Marie Louise 04.78.74.47.85 ml.barboyon@orange.f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975727"/>
            <a:ext cx="2160240" cy="2675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OHANESSIAN Gerard 04.78.39.64.01 ggohan@sfr.fr.jpg"/>
          <p:cNvPicPr>
            <a:picLocks noChangeAspect="1"/>
          </p:cNvPicPr>
          <p:nvPr/>
        </p:nvPicPr>
        <p:blipFill>
          <a:blip r:embed="rId3" cstate="print"/>
          <a:srcRect r="21805" b="29172"/>
          <a:stretch>
            <a:fillRect/>
          </a:stretch>
        </p:blipFill>
        <p:spPr>
          <a:xfrm>
            <a:off x="5364088" y="1901772"/>
            <a:ext cx="2232248" cy="275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2675708" y="4726885"/>
            <a:ext cx="1664237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Batang" pitchFamily="18" charset="-127"/>
                <a:ea typeface="Batang" pitchFamily="18" charset="-127"/>
              </a:rPr>
              <a:t>Marie-Louise</a:t>
            </a:r>
          </a:p>
          <a:p>
            <a:pPr algn="ctr"/>
            <a:r>
              <a:rPr lang="fr-FR" b="1" dirty="0" err="1" smtClean="0">
                <a:latin typeface="Batang" pitchFamily="18" charset="-127"/>
                <a:ea typeface="Batang" pitchFamily="18" charset="-127"/>
              </a:rPr>
              <a:t>Barboyon</a:t>
            </a:r>
            <a:endParaRPr lang="fr-FR" b="1" dirty="0" smtClean="0"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fr-FR" dirty="0" smtClean="0">
                <a:latin typeface="Batang" pitchFamily="18" charset="-127"/>
                <a:ea typeface="Batang" pitchFamily="18" charset="-127"/>
              </a:rPr>
              <a:t>Mars 2023</a:t>
            </a:r>
            <a:endParaRPr lang="fr-FR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24128" y="4726885"/>
            <a:ext cx="1620957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Batang" pitchFamily="18" charset="-127"/>
                <a:ea typeface="Batang" pitchFamily="18" charset="-127"/>
              </a:rPr>
              <a:t>Gérard</a:t>
            </a:r>
          </a:p>
          <a:p>
            <a:pPr algn="ctr"/>
            <a:r>
              <a:rPr lang="fr-FR" b="1" dirty="0" err="1" smtClean="0">
                <a:latin typeface="Batang" pitchFamily="18" charset="-127"/>
                <a:ea typeface="Batang" pitchFamily="18" charset="-127"/>
              </a:rPr>
              <a:t>Ohanessian</a:t>
            </a:r>
            <a:endParaRPr lang="fr-FR" b="1" dirty="0" smtClean="0"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fr-FR" dirty="0" smtClean="0">
                <a:latin typeface="Batang" pitchFamily="18" charset="-127"/>
                <a:ea typeface="Batang" pitchFamily="18" charset="-127"/>
              </a:rPr>
              <a:t>Février 2023</a:t>
            </a:r>
            <a:endParaRPr lang="fr-FR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1699979865191.jpg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67744" y="2060848"/>
            <a:ext cx="2256690" cy="30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1699979865140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60032" y="1340768"/>
            <a:ext cx="1991148" cy="265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1699979865113.jpg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5692" t="12185" r="17754"/>
          <a:stretch>
            <a:fillRect/>
          </a:stretch>
        </p:blipFill>
        <p:spPr>
          <a:xfrm>
            <a:off x="1619672" y="3356992"/>
            <a:ext cx="1440160" cy="259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 descr="1699979864985.jpg"/>
          <p:cNvPicPr>
            <a:picLocks noChangeAspect="1"/>
          </p:cNvPicPr>
          <p:nvPr/>
        </p:nvPicPr>
        <p:blipFill>
          <a:blip r:embed="rId5" cstate="print"/>
          <a:srcRect l="19581" t="17541" r="29083" b="23452"/>
          <a:stretch>
            <a:fillRect/>
          </a:stretch>
        </p:blipFill>
        <p:spPr>
          <a:xfrm rot="5400000">
            <a:off x="-144016" y="144016"/>
            <a:ext cx="208823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1699979865226.jpg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9233" t="2242" r="26894"/>
          <a:stretch>
            <a:fillRect/>
          </a:stretch>
        </p:blipFill>
        <p:spPr>
          <a:xfrm flipH="1">
            <a:off x="6228184" y="2780928"/>
            <a:ext cx="2736304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Éclair 9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555776" y="404664"/>
            <a:ext cx="5977919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Activités Principales du Président</a:t>
            </a:r>
            <a:endParaRPr lang="fr-FR" sz="28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90" descr="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 l="507" r="2361"/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  <p:grpSp>
        <p:nvGrpSpPr>
          <p:cNvPr id="2" name="Groupe 73"/>
          <p:cNvGrpSpPr/>
          <p:nvPr/>
        </p:nvGrpSpPr>
        <p:grpSpPr>
          <a:xfrm>
            <a:off x="7020272" y="476672"/>
            <a:ext cx="1080120" cy="1781630"/>
            <a:chOff x="7596336" y="1196752"/>
            <a:chExt cx="1080120" cy="1781630"/>
          </a:xfrm>
        </p:grpSpPr>
        <p:grpSp>
          <p:nvGrpSpPr>
            <p:cNvPr id="3" name="Groupe 22"/>
            <p:cNvGrpSpPr/>
            <p:nvPr/>
          </p:nvGrpSpPr>
          <p:grpSpPr>
            <a:xfrm>
              <a:off x="7884368" y="1556792"/>
              <a:ext cx="792088" cy="1421590"/>
              <a:chOff x="7812360" y="1124744"/>
              <a:chExt cx="936104" cy="1503199"/>
            </a:xfrm>
          </p:grpSpPr>
          <p:pic>
            <p:nvPicPr>
              <p:cNvPr id="13" name="Image 12" descr="GUEDJ Paul 06.52.81.89.06 paul.guedj@bbox.fr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837938" y="1124744"/>
                <a:ext cx="837175" cy="9980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pic>
          <p:sp>
            <p:nvSpPr>
              <p:cNvPr id="21" name="ZoneTexte 20"/>
              <p:cNvSpPr txBox="1"/>
              <p:nvPr/>
            </p:nvSpPr>
            <p:spPr>
              <a:xfrm>
                <a:off x="7812360" y="2204864"/>
                <a:ext cx="936104" cy="42307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solidFill>
                      <a:schemeClr val="bg1"/>
                    </a:solidFill>
                  </a:rPr>
                  <a:t>Paul </a:t>
                </a:r>
                <a:r>
                  <a:rPr lang="fr-FR" sz="1000" b="1" dirty="0">
                    <a:solidFill>
                      <a:schemeClr val="bg1"/>
                    </a:solidFill>
                  </a:rPr>
                  <a:t>G</a:t>
                </a:r>
                <a:r>
                  <a:rPr lang="fr-FR" sz="1000" b="1" dirty="0" smtClean="0">
                    <a:solidFill>
                      <a:schemeClr val="bg1"/>
                    </a:solidFill>
                  </a:rPr>
                  <a:t>uedj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 flipH="1">
              <a:off x="7596336" y="1196752"/>
              <a:ext cx="720080" cy="43204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b="1" dirty="0" smtClean="0">
                  <a:solidFill>
                    <a:schemeClr val="bg1"/>
                  </a:solidFill>
                </a:rPr>
                <a:t>Site Internet</a:t>
              </a:r>
            </a:p>
            <a:p>
              <a:pPr algn="ctr"/>
              <a:r>
                <a:rPr lang="fr-FR" sz="800" b="1" dirty="0" smtClean="0">
                  <a:solidFill>
                    <a:schemeClr val="bg1"/>
                  </a:solidFill>
                </a:rPr>
                <a:t>Relation Adhérents</a:t>
              </a:r>
              <a:endParaRPr lang="fr-FR" sz="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e 84"/>
          <p:cNvGrpSpPr/>
          <p:nvPr/>
        </p:nvGrpSpPr>
        <p:grpSpPr>
          <a:xfrm>
            <a:off x="4211960" y="4882941"/>
            <a:ext cx="1440160" cy="1786419"/>
            <a:chOff x="4499992" y="4293096"/>
            <a:chExt cx="1440160" cy="1786419"/>
          </a:xfrm>
        </p:grpSpPr>
        <p:pic>
          <p:nvPicPr>
            <p:cNvPr id="82" name="Picture 10" descr="F:\Users\Peres\Documents\Amicale Seniors Chassieu\GESTION ADHERANTS\Trombinoscope 2023-20230308T222005Z-001\Trombinoscope 2023\BLOQUET Francine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2040" y="4653136"/>
              <a:ext cx="889075" cy="10330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5" name="Groupe 69"/>
            <p:cNvGrpSpPr/>
            <p:nvPr/>
          </p:nvGrpSpPr>
          <p:grpSpPr>
            <a:xfrm>
              <a:off x="4499992" y="4293096"/>
              <a:ext cx="1440160" cy="1786419"/>
              <a:chOff x="5580112" y="4869160"/>
              <a:chExt cx="1440160" cy="1786419"/>
            </a:xfrm>
          </p:grpSpPr>
          <p:sp>
            <p:nvSpPr>
              <p:cNvPr id="64" name="ZoneTexte 63"/>
              <p:cNvSpPr txBox="1"/>
              <p:nvPr/>
            </p:nvSpPr>
            <p:spPr>
              <a:xfrm>
                <a:off x="5940152" y="6255469"/>
                <a:ext cx="1080120" cy="400110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solidFill>
                      <a:schemeClr val="bg1"/>
                    </a:solidFill>
                  </a:rPr>
                  <a:t>Francine </a:t>
                </a:r>
                <a:r>
                  <a:rPr lang="fr-FR" sz="1000" b="1" dirty="0" err="1" smtClean="0">
                    <a:solidFill>
                      <a:schemeClr val="bg1"/>
                    </a:solidFill>
                  </a:rPr>
                  <a:t>Bloquet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5580112" y="4869160"/>
                <a:ext cx="1008112" cy="52322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Secrétaire Voyages</a:t>
                </a:r>
                <a:endParaRPr lang="fr-FR" sz="1400" dirty="0"/>
              </a:p>
            </p:txBody>
          </p:sp>
        </p:grpSp>
      </p:grpSp>
      <p:grpSp>
        <p:nvGrpSpPr>
          <p:cNvPr id="6" name="Groupe 71"/>
          <p:cNvGrpSpPr/>
          <p:nvPr/>
        </p:nvGrpSpPr>
        <p:grpSpPr>
          <a:xfrm>
            <a:off x="323528" y="548680"/>
            <a:ext cx="1464543" cy="1686381"/>
            <a:chOff x="2171353" y="188640"/>
            <a:chExt cx="1464543" cy="1686381"/>
          </a:xfrm>
        </p:grpSpPr>
        <p:grpSp>
          <p:nvGrpSpPr>
            <p:cNvPr id="7" name="Groupe 72"/>
            <p:cNvGrpSpPr/>
            <p:nvPr/>
          </p:nvGrpSpPr>
          <p:grpSpPr>
            <a:xfrm>
              <a:off x="2171353" y="188640"/>
              <a:ext cx="1464543" cy="1686381"/>
              <a:chOff x="2771800" y="188640"/>
              <a:chExt cx="1464543" cy="1686381"/>
            </a:xfrm>
          </p:grpSpPr>
          <p:grpSp>
            <p:nvGrpSpPr>
              <p:cNvPr id="8" name="Groupe 36"/>
              <p:cNvGrpSpPr/>
              <p:nvPr/>
            </p:nvGrpSpPr>
            <p:grpSpPr>
              <a:xfrm>
                <a:off x="3156223" y="404664"/>
                <a:ext cx="1080120" cy="1470357"/>
                <a:chOff x="2148111" y="620688"/>
                <a:chExt cx="1080120" cy="1470357"/>
              </a:xfrm>
            </p:grpSpPr>
            <p:pic>
              <p:nvPicPr>
                <p:cNvPr id="17" name="Image 16" descr="LACOUR Ginette 06.03.39.23.29 glacour740@gmail.com.JPG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16401" r="13896" b="23354"/>
                <a:stretch>
                  <a:fillRect/>
                </a:stretch>
              </p:blipFill>
              <p:spPr>
                <a:xfrm>
                  <a:off x="2195736" y="620688"/>
                  <a:ext cx="990967" cy="122413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</p:pic>
            <p:sp>
              <p:nvSpPr>
                <p:cNvPr id="34" name="ZoneTexte 33"/>
                <p:cNvSpPr txBox="1"/>
                <p:nvPr/>
              </p:nvSpPr>
              <p:spPr>
                <a:xfrm>
                  <a:off x="2148111" y="1844824"/>
                  <a:ext cx="1080120" cy="24622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00" dirty="0" smtClean="0">
                      <a:solidFill>
                        <a:schemeClr val="bg1"/>
                      </a:solidFill>
                    </a:rPr>
                    <a:t>Ginette Lacour</a:t>
                  </a:r>
                  <a:endParaRPr lang="fr-FR" sz="1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8" name="Carré corné 47"/>
              <p:cNvSpPr/>
              <p:nvPr/>
            </p:nvSpPr>
            <p:spPr>
              <a:xfrm flipH="1">
                <a:off x="2771800" y="188640"/>
                <a:ext cx="864096" cy="432048"/>
              </a:xfrm>
              <a:prstGeom prst="foldedCorner">
                <a:avLst>
                  <a:gd name="adj" fmla="val 34304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9" name="ZoneTexte 68"/>
            <p:cNvSpPr txBox="1"/>
            <p:nvPr/>
          </p:nvSpPr>
          <p:spPr>
            <a:xfrm>
              <a:off x="2195736" y="188640"/>
              <a:ext cx="1008112" cy="43088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Trésorerie Comptabilité</a:t>
              </a:r>
              <a:endParaRPr lang="fr-FR" sz="1100" dirty="0"/>
            </a:p>
          </p:txBody>
        </p:sp>
      </p:grpSp>
      <p:grpSp>
        <p:nvGrpSpPr>
          <p:cNvPr id="9" name="Groupe 77"/>
          <p:cNvGrpSpPr/>
          <p:nvPr/>
        </p:nvGrpSpPr>
        <p:grpSpPr>
          <a:xfrm>
            <a:off x="3779912" y="2492896"/>
            <a:ext cx="1368152" cy="2232248"/>
            <a:chOff x="2627784" y="2329716"/>
            <a:chExt cx="1368152" cy="2232248"/>
          </a:xfrm>
        </p:grpSpPr>
        <p:sp>
          <p:nvSpPr>
            <p:cNvPr id="19" name="ZoneTexte 18"/>
            <p:cNvSpPr txBox="1"/>
            <p:nvPr/>
          </p:nvSpPr>
          <p:spPr>
            <a:xfrm>
              <a:off x="2771800" y="4007966"/>
              <a:ext cx="936104" cy="5539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1"/>
                  </a:solidFill>
                </a:rPr>
                <a:t>Jean-François Lehemon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F:\Users\Peres\Documents\Amicale Seniors Chassieu\Bureau\1699979865058.jpg"/>
            <p:cNvPicPr>
              <a:picLocks noChangeAspect="1" noChangeArrowheads="1"/>
            </p:cNvPicPr>
            <p:nvPr/>
          </p:nvPicPr>
          <p:blipFill>
            <a:blip r:embed="rId6" cstate="print"/>
            <a:srcRect t="17804" r="21908"/>
            <a:stretch>
              <a:fillRect/>
            </a:stretch>
          </p:blipFill>
          <p:spPr bwMode="auto">
            <a:xfrm rot="5400000">
              <a:off x="2646944" y="2996948"/>
              <a:ext cx="1185815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  <p:sp>
          <p:nvSpPr>
            <p:cNvPr id="68" name="ZoneTexte 67"/>
            <p:cNvSpPr txBox="1"/>
            <p:nvPr/>
          </p:nvSpPr>
          <p:spPr>
            <a:xfrm>
              <a:off x="2627784" y="2329716"/>
              <a:ext cx="1368152" cy="754053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ASGRA</a:t>
              </a:r>
            </a:p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VDR</a:t>
              </a:r>
            </a:p>
            <a:p>
              <a:pPr algn="ctr"/>
              <a:r>
                <a:rPr lang="fr-FR" sz="1100" dirty="0" err="1" smtClean="0">
                  <a:solidFill>
                    <a:schemeClr val="bg1"/>
                  </a:solidFill>
                </a:rPr>
                <a:t>Vice-Président</a:t>
              </a:r>
              <a:endParaRPr lang="fr-FR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e 85"/>
          <p:cNvGrpSpPr/>
          <p:nvPr/>
        </p:nvGrpSpPr>
        <p:grpSpPr>
          <a:xfrm>
            <a:off x="6732240" y="4725144"/>
            <a:ext cx="1710701" cy="1679849"/>
            <a:chOff x="6533707" y="4581128"/>
            <a:chExt cx="1710701" cy="1679849"/>
          </a:xfrm>
        </p:grpSpPr>
        <p:pic>
          <p:nvPicPr>
            <p:cNvPr id="1033" name="Picture 9" descr="F:\Users\Peres\Documents\Amicale Seniors Chassieu\GESTION ADHERANTS\Trombinoscope 2023-20230308T222005Z-001\Trombinoscope 2023\JCFradin.JPG"/>
            <p:cNvPicPr>
              <a:picLocks noChangeAspect="1" noChangeArrowheads="1"/>
            </p:cNvPicPr>
            <p:nvPr/>
          </p:nvPicPr>
          <p:blipFill>
            <a:blip r:embed="rId7" cstate="print"/>
            <a:srcRect r="14338"/>
            <a:stretch>
              <a:fillRect/>
            </a:stretch>
          </p:blipFill>
          <p:spPr bwMode="auto">
            <a:xfrm rot="360962">
              <a:off x="7452320" y="4581128"/>
              <a:ext cx="792088" cy="1117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1" name="Groupe 79"/>
            <p:cNvGrpSpPr/>
            <p:nvPr/>
          </p:nvGrpSpPr>
          <p:grpSpPr>
            <a:xfrm>
              <a:off x="6678499" y="5691774"/>
              <a:ext cx="1477470" cy="569203"/>
              <a:chOff x="7431890" y="1999133"/>
              <a:chExt cx="1743845" cy="658027"/>
            </a:xfrm>
          </p:grpSpPr>
          <p:sp>
            <p:nvSpPr>
              <p:cNvPr id="36" name="ZoneTexte 35"/>
              <p:cNvSpPr txBox="1"/>
              <p:nvPr/>
            </p:nvSpPr>
            <p:spPr>
              <a:xfrm rot="21090685">
                <a:off x="7431890" y="2194613"/>
                <a:ext cx="936104" cy="46254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tx1"/>
                    </a:solidFill>
                  </a:rPr>
                  <a:t>Emmanuel </a:t>
                </a:r>
                <a:r>
                  <a:rPr lang="fr-FR" sz="1000" dirty="0" err="1" smtClean="0">
                    <a:solidFill>
                      <a:schemeClr val="tx1"/>
                    </a:solidFill>
                  </a:rPr>
                  <a:t>Tuaz</a:t>
                </a:r>
                <a:endParaRPr lang="fr-FR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 rot="211196">
                <a:off x="8311640" y="1999133"/>
                <a:ext cx="864095" cy="64044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tx1"/>
                    </a:solidFill>
                  </a:rPr>
                  <a:t>Jean-Claude </a:t>
                </a:r>
                <a:r>
                  <a:rPr lang="fr-FR" sz="1000" dirty="0" err="1" smtClean="0">
                    <a:solidFill>
                      <a:schemeClr val="tx1"/>
                    </a:solidFill>
                  </a:rPr>
                  <a:t>Fradin</a:t>
                </a:r>
                <a:endParaRPr lang="fr-FR" sz="10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38" name="Picture 14" descr="F:\Users\Peres\Documents\Amicale Seniors Chassieu\GESTION ADHERANTS\Trombinoscope 2023-20230308T222005Z-001\Trombinoscope 2023\TUAZ Emmanuel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21029721">
              <a:off x="6533707" y="4825727"/>
              <a:ext cx="820488" cy="10368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2" name="Groupe 86"/>
          <p:cNvGrpSpPr/>
          <p:nvPr/>
        </p:nvGrpSpPr>
        <p:grpSpPr>
          <a:xfrm>
            <a:off x="3563888" y="188640"/>
            <a:ext cx="1440160" cy="2046421"/>
            <a:chOff x="4499992" y="188640"/>
            <a:chExt cx="1440160" cy="2046421"/>
          </a:xfrm>
        </p:grpSpPr>
        <p:grpSp>
          <p:nvGrpSpPr>
            <p:cNvPr id="14" name="Groupe 78"/>
            <p:cNvGrpSpPr/>
            <p:nvPr/>
          </p:nvGrpSpPr>
          <p:grpSpPr>
            <a:xfrm>
              <a:off x="4524704" y="188640"/>
              <a:ext cx="1368152" cy="2046421"/>
              <a:chOff x="4649670" y="0"/>
              <a:chExt cx="1368152" cy="2046421"/>
            </a:xfrm>
          </p:grpSpPr>
          <p:sp>
            <p:nvSpPr>
              <p:cNvPr id="18" name="ZoneTexte 17"/>
              <p:cNvSpPr txBox="1"/>
              <p:nvPr/>
            </p:nvSpPr>
            <p:spPr>
              <a:xfrm>
                <a:off x="4649670" y="1800200"/>
                <a:ext cx="1368152" cy="24622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solidFill>
                      <a:schemeClr val="bg1"/>
                    </a:solidFill>
                  </a:rPr>
                  <a:t>Bernard </a:t>
                </a:r>
                <a:r>
                  <a:rPr lang="fr-FR" sz="1000" b="1" dirty="0" err="1" smtClean="0">
                    <a:solidFill>
                      <a:schemeClr val="bg1"/>
                    </a:solidFill>
                  </a:rPr>
                  <a:t>Desissaire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696966" y="0"/>
                <a:ext cx="1296144" cy="332656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Président</a:t>
                </a:r>
                <a:endParaRPr lang="fr-FR" dirty="0"/>
              </a:p>
            </p:txBody>
          </p:sp>
        </p:grpSp>
        <p:pic>
          <p:nvPicPr>
            <p:cNvPr id="1040" name="Picture 16" descr="F:\Users\Peres\Documents\Amicale Seniors Chassieu\GESTION ADHERANTS\Trombinoscope 2023-20230308T222005Z-001\Trombinoscope 2023\Desissaire Bernard.jpg"/>
            <p:cNvPicPr>
              <a:picLocks noChangeAspect="1" noChangeArrowheads="1"/>
            </p:cNvPicPr>
            <p:nvPr/>
          </p:nvPicPr>
          <p:blipFill>
            <a:blip r:embed="rId9" cstate="print"/>
            <a:srcRect l="19360" t="12234" r="30304" b="20650"/>
            <a:stretch>
              <a:fillRect/>
            </a:stretch>
          </p:blipFill>
          <p:spPr bwMode="auto">
            <a:xfrm rot="5400000">
              <a:off x="4499991" y="548681"/>
              <a:ext cx="1440162" cy="1440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Groupe 88"/>
          <p:cNvGrpSpPr/>
          <p:nvPr/>
        </p:nvGrpSpPr>
        <p:grpSpPr>
          <a:xfrm>
            <a:off x="467544" y="2564904"/>
            <a:ext cx="2177433" cy="2014483"/>
            <a:chOff x="162319" y="2420888"/>
            <a:chExt cx="2177433" cy="2014483"/>
          </a:xfrm>
        </p:grpSpPr>
        <p:pic>
          <p:nvPicPr>
            <p:cNvPr id="1041" name="Picture 17" descr="F:\Users\Peres\Documents\Amicale Seniors Chassieu\GESTION ADHERANTS\Trombinoscope 2023-20230308T222005Z-001\Trombinoscope 2023\DaCruz Martine.jpg"/>
            <p:cNvPicPr>
              <a:picLocks noChangeAspect="1" noChangeArrowheads="1"/>
            </p:cNvPicPr>
            <p:nvPr/>
          </p:nvPicPr>
          <p:blipFill>
            <a:blip r:embed="rId10" cstate="print"/>
            <a:srcRect l="23070" t="15198" r="17740" b="17156"/>
            <a:stretch>
              <a:fillRect/>
            </a:stretch>
          </p:blipFill>
          <p:spPr bwMode="auto">
            <a:xfrm rot="16200000" flipH="1">
              <a:off x="90938" y="2925572"/>
              <a:ext cx="1240075" cy="1062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6" name="Groupe 80"/>
            <p:cNvGrpSpPr/>
            <p:nvPr/>
          </p:nvGrpSpPr>
          <p:grpSpPr>
            <a:xfrm>
              <a:off x="162319" y="2420888"/>
              <a:ext cx="2177433" cy="2014483"/>
              <a:chOff x="3402679" y="4653136"/>
              <a:chExt cx="2177433" cy="2014483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4437509" y="6288046"/>
                <a:ext cx="1123553" cy="2462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</a:rPr>
                  <a:t>Annie Bottier</a:t>
                </a:r>
                <a:endParaRPr lang="fr-FR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419872" y="4653136"/>
                <a:ext cx="2160240" cy="432048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spc="600" dirty="0" smtClean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</a:rPr>
                  <a:t>Estivales/</a:t>
                </a:r>
              </a:p>
              <a:p>
                <a:pPr algn="ctr"/>
                <a:r>
                  <a:rPr lang="fr-FR" sz="1400" b="1" spc="600" dirty="0" smtClean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</a:rPr>
                  <a:t>Hivernales</a:t>
                </a:r>
                <a:endParaRPr lang="fr-FR" sz="1400" b="1" spc="600" dirty="0">
                  <a:ln w="12700">
                    <a:noFill/>
                    <a:prstDash val="solid"/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3402679" y="6267509"/>
                <a:ext cx="1025305" cy="4001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</a:rPr>
                  <a:t>Martine Da Cruz</a:t>
                </a:r>
                <a:endParaRPr lang="fr-FR" sz="10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39" name="Picture 15" descr="F:\Users\Peres\Documents\Amicale Seniors Chassieu\GESTION ADHERANTS\Trombinoscope 2023-20230308T222005Z-001\Trombinoscope 2023\Bottier Annie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331639" y="2876864"/>
              <a:ext cx="918912" cy="1166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2" name="Groupe 89"/>
          <p:cNvGrpSpPr/>
          <p:nvPr/>
        </p:nvGrpSpPr>
        <p:grpSpPr>
          <a:xfrm>
            <a:off x="755576" y="4869160"/>
            <a:ext cx="3103814" cy="1891301"/>
            <a:chOff x="107504" y="4674622"/>
            <a:chExt cx="3103814" cy="1891301"/>
          </a:xfrm>
        </p:grpSpPr>
        <p:pic>
          <p:nvPicPr>
            <p:cNvPr id="1035" name="Picture 11" descr="F:\Users\Peres\Documents\Amicale Seniors Chassieu\GESTION ADHERANTS\Trombinoscope 2023-20230308T222005Z-001\Trombinoscope 2023\TEYSSIER Christian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03631" y="4962654"/>
              <a:ext cx="961457" cy="12241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3" name="Groupe 75"/>
            <p:cNvGrpSpPr/>
            <p:nvPr/>
          </p:nvGrpSpPr>
          <p:grpSpPr>
            <a:xfrm>
              <a:off x="107504" y="4674622"/>
              <a:ext cx="3103814" cy="1891301"/>
              <a:chOff x="2843808" y="4157229"/>
              <a:chExt cx="3103814" cy="1891301"/>
            </a:xfrm>
          </p:grpSpPr>
          <p:sp>
            <p:nvSpPr>
              <p:cNvPr id="20" name="ZoneTexte 19"/>
              <p:cNvSpPr txBox="1"/>
              <p:nvPr/>
            </p:nvSpPr>
            <p:spPr>
              <a:xfrm>
                <a:off x="2843808" y="5503895"/>
                <a:ext cx="1080120" cy="400110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solidFill>
                      <a:schemeClr val="bg1"/>
                    </a:solidFill>
                  </a:rPr>
                  <a:t>Francine </a:t>
                </a:r>
                <a:r>
                  <a:rPr lang="fr-FR" sz="1000" b="1" dirty="0" err="1" smtClean="0">
                    <a:solidFill>
                      <a:schemeClr val="bg1"/>
                    </a:solidFill>
                  </a:rPr>
                  <a:t>Bloquet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4788023" y="5648420"/>
                <a:ext cx="1159599" cy="400110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</a:rPr>
                  <a:t>Christian </a:t>
                </a:r>
                <a:r>
                  <a:rPr lang="fr-FR" sz="1000" dirty="0" err="1" smtClean="0">
                    <a:solidFill>
                      <a:schemeClr val="bg1"/>
                    </a:solidFill>
                  </a:rPr>
                  <a:t>Teyssier</a:t>
                </a:r>
                <a:endParaRPr lang="fr-FR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3851920" y="5585195"/>
                <a:ext cx="1008112" cy="400110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</a:rPr>
                  <a:t>Michelle Fayolle</a:t>
                </a:r>
                <a:endParaRPr lang="fr-FR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2915816" y="4157229"/>
                <a:ext cx="2880320" cy="338554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spc="600" dirty="0" smtClean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</a:rPr>
                  <a:t>Sorties</a:t>
                </a:r>
                <a:endParaRPr lang="fr-FR" sz="1600" b="1" spc="600" dirty="0">
                  <a:ln w="12700">
                    <a:noFill/>
                    <a:prstDash val="solid"/>
                  </a:ln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34" name="Picture 10" descr="F:\Users\Peres\Documents\Amicale Seniors Chassieu\GESTION ADHERANTS\Trombinoscope 2023-20230308T222005Z-001\Trombinoscope 2023\BLOQUET Francine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5013176"/>
              <a:ext cx="889075" cy="10330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3" name="Picture 13" descr="F:\Users\Peres\Documents\Amicale Seniors Chassieu\GESTION ADHERANTS\Trombinoscope 2023-20230308T222005Z-001\Trombinoscope 2023\FAYOLLE Michelle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187624" y="5013176"/>
              <a:ext cx="864096" cy="10919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oupe 87"/>
          <p:cNvGrpSpPr/>
          <p:nvPr/>
        </p:nvGrpSpPr>
        <p:grpSpPr>
          <a:xfrm>
            <a:off x="6012160" y="2348880"/>
            <a:ext cx="2943202" cy="2088232"/>
            <a:chOff x="270570" y="44624"/>
            <a:chExt cx="2943202" cy="2088232"/>
          </a:xfrm>
        </p:grpSpPr>
        <p:pic>
          <p:nvPicPr>
            <p:cNvPr id="1042" name="Picture 18" descr="F:\Users\Peres\Documents\Amicale Seniors Chassieu\GESTION ADHERANTS\Trombinoscope 2023-20230308T222005Z-001\Trombinoscope 2023\GIRARDOT Jean Michel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70570" y="527825"/>
              <a:ext cx="845046" cy="12449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ZoneTexte 25"/>
            <p:cNvSpPr txBox="1"/>
            <p:nvPr/>
          </p:nvSpPr>
          <p:spPr>
            <a:xfrm>
              <a:off x="270570" y="1732746"/>
              <a:ext cx="919139" cy="400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bg1"/>
                  </a:solidFill>
                </a:rPr>
                <a:t>Jean-Michel </a:t>
              </a:r>
              <a:r>
                <a:rPr lang="fr-FR" sz="1000" dirty="0" err="1" smtClean="0">
                  <a:solidFill>
                    <a:schemeClr val="bg1"/>
                  </a:solidFill>
                </a:rPr>
                <a:t>Giradot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134668" y="1700808"/>
              <a:ext cx="1028991" cy="2462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bg1"/>
                  </a:solidFill>
                </a:rPr>
                <a:t>Andrée Comte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185431" y="1700808"/>
              <a:ext cx="989842" cy="400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bg1"/>
                  </a:solidFill>
                </a:rPr>
                <a:t>Michelle Fayolle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80095" y="44624"/>
              <a:ext cx="2933677" cy="584775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600" b="1" spc="600" dirty="0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</a:rPr>
                <a:t>Lundi de l’Amitié</a:t>
              </a:r>
              <a:endParaRPr lang="fr-FR" sz="1600" b="1" spc="600" dirty="0">
                <a:ln w="12700">
                  <a:noFill/>
                  <a:prstDash val="solid"/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036" name="Picture 12" descr="F:\Users\Peres\Documents\Amicale Seniors Chassieu\GESTION ADHERANTS\Trombinoscope 2023-20230308T222005Z-001\Trombinoscope 2023\COMTE Andree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87624" y="609775"/>
              <a:ext cx="936104" cy="10779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37" name="Picture 13" descr="F:\Users\Peres\Documents\Amicale Seniors Chassieu\GESTION ADHERANTS\Trombinoscope 2023-20230308T222005Z-001\Trombinoscope 2023\FAYOLLE Michelle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67744" y="608907"/>
              <a:ext cx="864096" cy="10919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Éclair 6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783472" y="0"/>
            <a:ext cx="4360528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Rapport Financier 2023</a:t>
            </a:r>
            <a:endParaRPr lang="fr-F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Image 7" descr="1699979864985.jpg"/>
          <p:cNvPicPr>
            <a:picLocks noChangeAspect="1"/>
          </p:cNvPicPr>
          <p:nvPr/>
        </p:nvPicPr>
        <p:blipFill>
          <a:blip r:embed="rId2" cstate="print"/>
          <a:srcRect l="19581" t="17541" r="29083" b="23452"/>
          <a:stretch>
            <a:fillRect/>
          </a:stretch>
        </p:blipFill>
        <p:spPr>
          <a:xfrm rot="5400000">
            <a:off x="-252535" y="44625"/>
            <a:ext cx="208823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340768"/>
            <a:ext cx="48387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05064"/>
            <a:ext cx="4838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Éclair 6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211960" y="0"/>
            <a:ext cx="493204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Budget </a:t>
            </a:r>
            <a:r>
              <a:rPr lang="fr-FR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Pévisionnel</a:t>
            </a:r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2024</a:t>
            </a:r>
            <a:endParaRPr lang="fr-F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Image 7" descr="1699979864985.jpg"/>
          <p:cNvPicPr>
            <a:picLocks noChangeAspect="1"/>
          </p:cNvPicPr>
          <p:nvPr/>
        </p:nvPicPr>
        <p:blipFill>
          <a:blip r:embed="rId2" cstate="print"/>
          <a:srcRect l="19581" t="17541" r="29083" b="23452"/>
          <a:stretch>
            <a:fillRect/>
          </a:stretch>
        </p:blipFill>
        <p:spPr>
          <a:xfrm rot="5400000">
            <a:off x="-252535" y="44625"/>
            <a:ext cx="208823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3131840" y="5877272"/>
            <a:ext cx="303159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fr-FR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Approbation des comptes</a:t>
            </a:r>
            <a:endParaRPr lang="fr-FR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0503"/>
          <a:stretch>
            <a:fillRect/>
          </a:stretch>
        </p:blipFill>
        <p:spPr bwMode="auto">
          <a:xfrm>
            <a:off x="2411760" y="1628800"/>
            <a:ext cx="4999632" cy="404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clair 4"/>
          <p:cNvSpPr/>
          <p:nvPr/>
        </p:nvSpPr>
        <p:spPr>
          <a:xfrm rot="5400000" flipH="1" flipV="1">
            <a:off x="4909728" y="-2525352"/>
            <a:ext cx="1340768" cy="6768752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35488" y="188640"/>
            <a:ext cx="4608512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Communication</a:t>
            </a:r>
            <a:endParaRPr lang="fr-F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95936" y="1628800"/>
            <a:ext cx="4320480" cy="37240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2023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400" dirty="0" smtClean="0"/>
              <a:t> Site internet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400" dirty="0" smtClean="0"/>
              <a:t> Mise à jour du trombinoscope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400" dirty="0" smtClean="0"/>
              <a:t> Calendrier de l’ensemble des  compétitions</a:t>
            </a:r>
          </a:p>
          <a:p>
            <a:endParaRPr lang="fr-FR" sz="1400" b="1" dirty="0" smtClean="0"/>
          </a:p>
          <a:p>
            <a:pPr algn="ctr"/>
            <a:endParaRPr lang="fr-FR" sz="1400" b="1" dirty="0" smtClean="0">
              <a:solidFill>
                <a:srgbClr val="0070C0"/>
              </a:solidFill>
            </a:endParaRPr>
          </a:p>
          <a:p>
            <a:pPr algn="ctr"/>
            <a:r>
              <a:rPr lang="fr-FR" sz="2000" b="1" dirty="0" smtClean="0">
                <a:solidFill>
                  <a:srgbClr val="0070C0"/>
                </a:solidFill>
              </a:rPr>
              <a:t>2024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2060"/>
                </a:solidFill>
              </a:rPr>
              <a:t> Un nouveau bulletin d’inscription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2060"/>
                </a:solidFill>
              </a:rPr>
              <a:t> Site Internet :  Nouveau format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2060"/>
                </a:solidFill>
              </a:rPr>
              <a:t> Nouveau Logo de l’Amicale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2060"/>
                </a:solidFill>
              </a:rPr>
              <a:t> Une adresse mail de l’Amicale</a:t>
            </a:r>
          </a:p>
          <a:p>
            <a:pPr lvl="1">
              <a:lnSpc>
                <a:spcPct val="150000"/>
              </a:lnSpc>
            </a:pPr>
            <a:r>
              <a:rPr lang="fr-FR" sz="1400" b="1" dirty="0" smtClean="0">
                <a:solidFill>
                  <a:srgbClr val="002060"/>
                </a:solidFill>
              </a:rPr>
              <a:t>contact@golfseniorschassieu.fr</a:t>
            </a:r>
            <a:endParaRPr lang="fr-FR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rganigramme : Joindre 8"/>
          <p:cNvSpPr/>
          <p:nvPr/>
        </p:nvSpPr>
        <p:spPr>
          <a:xfrm rot="5400000">
            <a:off x="6084168" y="1772816"/>
            <a:ext cx="144016" cy="2736304"/>
          </a:xfrm>
          <a:prstGeom prst="flowChartCol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9761" r="17240"/>
          <a:stretch>
            <a:fillRect/>
          </a:stretch>
        </p:blipFill>
        <p:spPr bwMode="auto">
          <a:xfrm>
            <a:off x="0" y="260648"/>
            <a:ext cx="2196226" cy="19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Users\Peres\Documents\Amicale Seniors Chassieu\GESTION ADHERANTS\Trombinoscope 2023-20230308T222005Z-001\Trombinoscope 2023\JCFrad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196579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Users\Peres\Documents\Amicale Seniors Chassieu\Compétitions\ASGRA\1697015788036.jpg"/>
          <p:cNvPicPr>
            <a:picLocks noChangeAspect="1" noChangeArrowheads="1"/>
          </p:cNvPicPr>
          <p:nvPr/>
        </p:nvPicPr>
        <p:blipFill>
          <a:blip r:embed="rId4" cstate="print"/>
          <a:srcRect l="19363" t="60460" r="56717" b="15094"/>
          <a:stretch>
            <a:fillRect/>
          </a:stretch>
        </p:blipFill>
        <p:spPr bwMode="auto">
          <a:xfrm rot="5400000">
            <a:off x="1583668" y="152637"/>
            <a:ext cx="2376266" cy="20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3379</TotalTime>
  <Words>542</Words>
  <Application>Microsoft Office PowerPoint</Application>
  <PresentationFormat>Affichage à l'écran (4:3)</PresentationFormat>
  <Paragraphs>281</Paragraphs>
  <Slides>24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Solstice</vt:lpstr>
      <vt:lpstr>Diapositive 1</vt:lpstr>
      <vt:lpstr>ORDRE DU JOUR</vt:lpstr>
      <vt:lpstr>Diapositive 3</vt:lpstr>
      <vt:lpstr>In Quorum Memoria</vt:lpstr>
      <vt:lpstr>Diapositive 5</vt:lpstr>
      <vt:lpstr>Diapositive 6</vt:lpstr>
      <vt:lpstr>Rapport Financier 2023</vt:lpstr>
      <vt:lpstr>Budget Pévisionnel 2024</vt:lpstr>
      <vt:lpstr>Communication</vt:lpstr>
      <vt:lpstr>Lundis de l’Amitié</vt:lpstr>
      <vt:lpstr>Lundis de l’Amitié</vt:lpstr>
      <vt:lpstr>Diapositive 12</vt:lpstr>
      <vt:lpstr>Hivernales    Estivales</vt:lpstr>
      <vt:lpstr>Diapositive 14</vt:lpstr>
      <vt:lpstr>Diapositive 15</vt:lpstr>
      <vt:lpstr>ASGRA  /   VDR</vt:lpstr>
      <vt:lpstr>Diapositive 17</vt:lpstr>
      <vt:lpstr>Diapositive 18</vt:lpstr>
      <vt:lpstr>Election des membres du bureau</vt:lpstr>
      <vt:lpstr>Diapositive 20</vt:lpstr>
      <vt:lpstr>Entraînements  Seniors Academy</vt:lpstr>
      <vt:lpstr>Entraînements  Seniors Academy</vt:lpstr>
      <vt:lpstr> Questions diverses </vt:lpstr>
      <vt:lpstr>Diapositive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Paul</dc:creator>
  <cp:lastModifiedBy>Paul</cp:lastModifiedBy>
  <cp:revision>179</cp:revision>
  <dcterms:created xsi:type="dcterms:W3CDTF">2023-11-23T19:31:49Z</dcterms:created>
  <dcterms:modified xsi:type="dcterms:W3CDTF">2024-01-09T17:48:10Z</dcterms:modified>
</cp:coreProperties>
</file>